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Lst>
  <p:sldSz cy="5143500" cx="9144000"/>
  <p:notesSz cx="6858000" cy="9144000"/>
  <p:embeddedFontLst>
    <p:embeddedFont>
      <p:font typeface="Roboto"/>
      <p:regular r:id="rId274"/>
      <p:bold r:id="rId275"/>
      <p:italic r:id="rId276"/>
      <p:boldItalic r:id="rId277"/>
    </p:embeddedFont>
    <p:embeddedFont>
      <p:font typeface="Montserrat"/>
      <p:regular r:id="rId278"/>
      <p:bold r:id="rId279"/>
      <p:italic r:id="rId280"/>
      <p:boldItalic r:id="rId281"/>
    </p:embeddedFont>
    <p:embeddedFont>
      <p:font typeface="Source Code Pro"/>
      <p:regular r:id="rId282"/>
      <p:bold r:id="rId283"/>
      <p:italic r:id="rId284"/>
      <p:boldItalic r:id="rId285"/>
    </p:embeddedFont>
    <p:embeddedFont>
      <p:font typeface="Overpass"/>
      <p:regular r:id="rId286"/>
      <p:bold r:id="rId287"/>
      <p:italic r:id="rId288"/>
      <p:boldItalic r:id="rId289"/>
    </p:embeddedFont>
    <p:embeddedFont>
      <p:font typeface="Oswald"/>
      <p:regular r:id="rId290"/>
      <p:bold r:id="rId2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4D1956-E8F2-49E3-841B-6419513EB122}">
  <a:tblStyle styleId="{6A4D1956-E8F2-49E3-841B-6419513EB1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Oswald-bold.fntdata"/><Relationship Id="rId67" Type="http://schemas.openxmlformats.org/officeDocument/2006/relationships/slide" Target="slides/slide61.xml"/><Relationship Id="rId290" Type="http://schemas.openxmlformats.org/officeDocument/2006/relationships/font" Target="fonts/Oswald-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Overpass-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SourceCodePro-boldItalic.fntdata"/><Relationship Id="rId163" Type="http://schemas.openxmlformats.org/officeDocument/2006/relationships/slide" Target="slides/slide157.xml"/><Relationship Id="rId284" Type="http://schemas.openxmlformats.org/officeDocument/2006/relationships/font" Target="fonts/SourceCodePro-italic.fntdata"/><Relationship Id="rId162" Type="http://schemas.openxmlformats.org/officeDocument/2006/relationships/slide" Target="slides/slide156.xml"/><Relationship Id="rId283" Type="http://schemas.openxmlformats.org/officeDocument/2006/relationships/font" Target="fonts/SourceCodePr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Overpass-boldItalic.fntdata"/><Relationship Id="rId167" Type="http://schemas.openxmlformats.org/officeDocument/2006/relationships/slide" Target="slides/slide161.xml"/><Relationship Id="rId288" Type="http://schemas.openxmlformats.org/officeDocument/2006/relationships/font" Target="fonts/Overpass-italic.fntdata"/><Relationship Id="rId166" Type="http://schemas.openxmlformats.org/officeDocument/2006/relationships/slide" Target="slides/slide160.xml"/><Relationship Id="rId287" Type="http://schemas.openxmlformats.org/officeDocument/2006/relationships/font" Target="fonts/Overpas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SourceCodePr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Montserrat-boldItalic.fntdata"/><Relationship Id="rId57" Type="http://schemas.openxmlformats.org/officeDocument/2006/relationships/slide" Target="slides/slide51.xml"/><Relationship Id="rId280" Type="http://schemas.openxmlformats.org/officeDocument/2006/relationships/font" Target="fonts/Montserrat-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bold.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regular.fntdata"/><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Montserrat-bold.fntdata"/><Relationship Id="rId157" Type="http://schemas.openxmlformats.org/officeDocument/2006/relationships/slide" Target="slides/slide151.xml"/><Relationship Id="rId278" Type="http://schemas.openxmlformats.org/officeDocument/2006/relationships/font" Target="fonts/Montserrat-regular.fntdata"/><Relationship Id="rId156" Type="http://schemas.openxmlformats.org/officeDocument/2006/relationships/slide" Target="slides/slide150.xml"/><Relationship Id="rId277" Type="http://schemas.openxmlformats.org/officeDocument/2006/relationships/font" Target="fonts/Roboto-boldItalic.fntdata"/><Relationship Id="rId155" Type="http://schemas.openxmlformats.org/officeDocument/2006/relationships/slide" Target="slides/slide149.xml"/><Relationship Id="rId276" Type="http://schemas.openxmlformats.org/officeDocument/2006/relationships/font" Target="fonts/Roboto-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8195bab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195bab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467d35d4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67d35d4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467d35d4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67d35d4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467d35d49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67d35d49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467d35d4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67d35d4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467d35d4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67d35d4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467d35d4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467d35d4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467d35d49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67d35d49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67d35d4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67d35d4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67d35d49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467d35d49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67d35d4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467d35d4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8195bab5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195bab5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467d35d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7d35d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467d35d49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7d35d49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467d35d49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67d35d49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467d35d49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67d35d49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467d35d49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467d35d49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467d35d49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67d35d49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467d35d49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67d35d4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467d35d49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67d35d49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467d35d49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67d35d49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467d35d49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467d35d49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8195bab5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195bab5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467d35d4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467d35d4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467d35d49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467d35d49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467d35d49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67d35d49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67d35d49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67d35d49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467d35d4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67d35d4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467d35d4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67d35d4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467d35d4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67d35d4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67d35d49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467d35d49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467d35d4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67d35d4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467d35d49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67d35d49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8195bab5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195bab5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467d35d49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67d35d49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467d35d4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67d35d4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467d35d49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67d35d49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467d35d497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67d35d49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467d35d49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467d35d49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467d35d49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467d35d49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467d35d49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67d35d49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467d35d49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467d35d49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467d35d49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467d35d49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467d35d49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467d35d49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8195bab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195bab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467d35d49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467d35d49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467d35d49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467d35d49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467d35d4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467d35d4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467d35d49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467d35d49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467d35d497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467d35d497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467d35d49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67d35d49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467d35d497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67d35d49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467d35d4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67d35d4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467d35d49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67d35d49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467d35d4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467d35d4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8195ba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195ba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467d35d49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467d35d49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467d35d49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467d35d49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467d35d49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67d35d49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47d6931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47d6931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48195bab5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8195bab5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48195bab50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8195bab5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48195bab50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8195bab50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48195bab50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48195bab5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48195bab50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48195bab5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48195bab50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8195bab50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8195bab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195bab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48195bab5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8195bab50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48195bab5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48195bab5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48195bab50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48195bab50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48195bab5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8195bab5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48195bab5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48195bab5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48195bab5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48195bab5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48195bab5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48195bab5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48195bab50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48195bab50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48195bab5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48195bab5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48195bab50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48195bab50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8195bab5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195bab5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48195bab50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8195bab50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48195bab5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8195bab5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48195bab50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8195bab50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48195bab50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48195bab50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48195bab5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8195bab5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48195bab50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8195bab50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48195bab5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8195bab50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48195bab5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48195bab5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48195bab50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48195bab50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48195bab5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48195bab5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8195bab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195bab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48195bab5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48195bab5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48195bab50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48195bab5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48195bab5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8195bab5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48195bab5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48195bab5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48195bab5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8195bab5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48195bab5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48195bab5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48195bab5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48195bab5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48195bab50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8195bab50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48195bab5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48195bab5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48195bab50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8195bab50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8195bab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95bab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48195bab50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48195bab50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48195bab5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48195bab5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48195bab5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48195bab5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48195bab50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48195bab50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48195bab50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48195bab50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48195bab50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48195bab50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48195bab50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48195bab50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48195bab5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8195bab5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48195bab50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48195bab50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48195bab5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8195bab5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fa6e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fa6e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8195bab5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195bab5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48195bab5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48195bab5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48195bab50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48195bab50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48195bab50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48195bab50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48195bab50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48195bab50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48195bab5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48195bab5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48195bab50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48195bab50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48195bab50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48195bab50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48195bab50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48195bab50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48195bab5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48195bab5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48195bab50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48195bab50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8195bab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95bab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48195bab50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48195bab50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48195bab50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48195bab50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48195bab5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48195bab5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48195bab50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48195bab50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48195bab50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48195bab50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48195bab50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48195bab50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48195bab50_0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48195bab50_0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48195bab50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48195bab50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48195bab50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48195bab50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48195bab50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8195bab50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8195bab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95bab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48195bab50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48195bab50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48195bab50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48195bab50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8195bab50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8195bab50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48195bab50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48195bab50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48195bab50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48195bab50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48195bab50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48195bab50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467d35d49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467d35d49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467d35d497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467d35d49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467d35d49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467d35d49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467d35d49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467d35d49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7be23f6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be23f6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467d35d497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467d35d497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467d35d49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467d35d49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467d35d49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467d35d49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467d35d49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467d35d49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467d35d49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467d35d49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467d35d49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467d35d49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467d35d49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467d35d49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467d35d49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467d35d49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467d35d49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467d35d49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467d35d49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467d35d49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8195bab5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195bab5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g467d35d49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467d35d49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467d35d49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467d35d49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467d35d497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467d35d497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467d35d497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467d35d497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467d35d49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467d35d49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467d35d49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467d35d49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467d35d49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467d35d49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467d35d49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467d35d49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467d35d49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467d35d49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467d35d49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467d35d49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8195bab5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195bab5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467d35d49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467d35d49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467d35d497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467d35d497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48195bab5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8195bab5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48195bab5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48195bab5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48195bab5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48195bab5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48195bab50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48195bab50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48195bab5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48195bab5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48195bab5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48195bab5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48195bab5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48195bab5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48195bab50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48195bab5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8195bab5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195bab5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48195bab50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48195bab50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48195bab5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48195bab5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467d35d497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467d35d497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47d69312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47d69312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47d69312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47d69312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47d69312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47d69312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47d69312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47d69312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46887f1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46887f1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48195bab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195bab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8195bab50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8195bab50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8195bab5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8195bab5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8195ba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195ba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48195bab5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8195bab5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48195bab5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195bab5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8195bab5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95bab5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48195bab5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195bab5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8195bab5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8195bab5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8195bab5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195bab5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48195bab5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195bab5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48195bab5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8195bab5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8195bab5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195bab5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8195bab5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8195bab5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8195bab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195bab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48195bab50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195bab50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48195bab5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8195bab5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8195bab5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8195bab5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8195bab5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95bab5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48195bab50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8195bab5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8195bab5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8195bab5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8195bab5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195bab5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48195bab5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8195bab5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48195bab5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8195bab5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48195bab5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8195bab5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67d35d49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7d35d49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8195bab5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195bab50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8195bab50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195bab5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48195bab5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195bab5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8195bab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195bab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48195bab5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8195bab5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8195bab5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8195bab5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48195bab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8195bab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48195bab5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8195bab5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48195bab5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8195bab5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48195bab5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8195bab5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7be23f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23f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8195bab5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8195bab5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48195bab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195bab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8195bab5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8195bab5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47be23f6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7be23f6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47be23f6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7be23f6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7be23f6e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be23f6e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47be23f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be23f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47be23f6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7be23f6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47be23f6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7be23f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47be23f6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be23f6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8195bab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195bab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7be23f6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be23f6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7be23f6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be23f6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47be23f6e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7be23f6e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7be23f6e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be23f6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7be23f6e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7be23f6e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7be23f6e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be23f6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47be23f6e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7be23f6e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47be23f6e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7be23f6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47be23f6e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47be23f6e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7be23f6e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be23f6e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8195bab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195bab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47be23f6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7be23f6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47be23f6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be23f6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47be23f6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be23f6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47be23f6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7be23f6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47be23f6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7be23f6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467d35d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7d35d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48195bab50_0_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95bab50_0_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48195bab50_0_2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195bab50_0_2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8195bab50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8195bab50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48195bab5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8195bab50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8195bab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195bab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67d35d4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7d35d4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67d35d4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67d35d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467d35d4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67d35d4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467d35d4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67d35d4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467d35d4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67d35d4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67d35d4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67d35d4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67d35d4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67d35d4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467d35d4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67d35d4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467d35d4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67d35d4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467d35d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467d35d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jpg"/><Relationship Id="rId4" Type="http://schemas.openxmlformats.org/officeDocument/2006/relationships/image" Target="../media/image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jpg"/><Relationship Id="rId4"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jpg"/><Relationship Id="rId4" Type="http://schemas.openxmlformats.org/officeDocument/2006/relationships/image" Target="../media/image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0.jpg"/><Relationship Id="rId4" Type="http://schemas.openxmlformats.org/officeDocument/2006/relationships/image" Target="../media/image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0.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jpg"/><Relationship Id="rId4" Type="http://schemas.openxmlformats.org/officeDocument/2006/relationships/image" Target="../media/image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0.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0.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0.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0.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0.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0.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0.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0.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0.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0.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6.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0.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3.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3.jp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3.jp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3.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3.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3.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3.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3.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3.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3.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3.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3.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3.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3.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3.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3.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3.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3.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3.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3.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3.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3.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3.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3.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3.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3.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3.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3.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3.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3.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3.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3.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3.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3.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3.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3.jpg"/><Relationship Id="rId4" Type="http://schemas.openxmlformats.org/officeDocument/2006/relationships/image" Target="../media/image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3.jpg"/><Relationship Id="rId4" Type="http://schemas.openxmlformats.org/officeDocument/2006/relationships/image" Target="../media/image2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3.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3.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3.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3.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3.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3.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3.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3.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3.jpg"/><Relationship Id="rId4" Type="http://schemas.openxmlformats.org/officeDocument/2006/relationships/image" Target="../media/image2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3.jpg"/><Relationship Id="rId4" Type="http://schemas.openxmlformats.org/officeDocument/2006/relationships/image" Target="../media/image2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3.jpg"/><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6.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6.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6.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6.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6.jpg"/><Relationship Id="rId4" Type="http://schemas.openxmlformats.org/officeDocument/2006/relationships/image" Target="../media/image2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6.jpg"/><Relationship Id="rId4" Type="http://schemas.openxmlformats.org/officeDocument/2006/relationships/image" Target="../media/image2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5.png"/><Relationship Id="rId4" Type="http://schemas.openxmlformats.org/officeDocument/2006/relationships/image" Target="../media/image16.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6.jpg"/><Relationship Id="rId4" Type="http://schemas.openxmlformats.org/officeDocument/2006/relationships/image" Target="../media/image2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6.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6.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6.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6.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6.jpg"/><Relationship Id="rId4" Type="http://schemas.openxmlformats.org/officeDocument/2006/relationships/image" Target="../media/image1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6.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6.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16.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6.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6.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6.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6.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16.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16.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6.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6.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6.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6.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6.jpg"/><Relationship Id="rId4" Type="http://schemas.openxmlformats.org/officeDocument/2006/relationships/image" Target="../media/image2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16.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6.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6.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6.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6.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6.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6.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6.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6.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6.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6.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6.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jp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jp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6.jp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6.jp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6.jp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6.jp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6.jp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6.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6.jpg"/><Relationship Id="rId4" Type="http://schemas.openxmlformats.org/officeDocument/2006/relationships/image" Target="../media/image1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jp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jp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jp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jpg"/><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jp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and Computer Vision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watermark.jpg" id="180" name="Google Shape;180;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1" name="Google Shape;181;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2" name="Google Shape;18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3" name="Google Shape;183;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it used for?</a:t>
            </a:r>
            <a:endParaRPr sz="3000">
              <a:solidFill>
                <a:srgbClr val="2A3990"/>
              </a:solidFill>
              <a:latin typeface="Montserrat"/>
              <a:ea typeface="Montserrat"/>
              <a:cs typeface="Montserrat"/>
              <a:sym typeface="Montserrat"/>
            </a:endParaRPr>
          </a:p>
        </p:txBody>
      </p:sp>
      <p:sp>
        <p:nvSpPr>
          <p:cNvPr id="184" name="Google Shape;184;p34"/>
          <p:cNvSpPr txBox="1"/>
          <p:nvPr/>
        </p:nvSpPr>
        <p:spPr>
          <a:xfrm>
            <a:off x="517400" y="1011875"/>
            <a:ext cx="85206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Fraud detection.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Web search results.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Real-time ads on web pages </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Credit scoring and next-best offers.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Prediction of equipment failures.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New pricing models.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Network intrusion detection.</a:t>
            </a:r>
            <a:endParaRPr sz="1800">
              <a:solidFill>
                <a:srgbClr val="333333"/>
              </a:solidFill>
              <a:latin typeface="Montserrat"/>
              <a:ea typeface="Montserrat"/>
              <a:cs typeface="Montserrat"/>
              <a:sym typeface="Montserrat"/>
            </a:endParaRPr>
          </a:p>
          <a:p>
            <a:pPr indent="0" lvl="0" marL="0" rtl="0" algn="l">
              <a:lnSpc>
                <a:spcPct val="150000"/>
              </a:lnSpc>
              <a:spcBef>
                <a:spcPts val="2700"/>
              </a:spcBef>
              <a:spcAft>
                <a:spcPts val="0"/>
              </a:spcAft>
              <a:buNone/>
            </a:pPr>
            <a:r>
              <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333333"/>
              </a:solidFill>
              <a:latin typeface="Montserrat"/>
              <a:ea typeface="Montserrat"/>
              <a:cs typeface="Montserrat"/>
              <a:sym typeface="Montserrat"/>
            </a:endParaRPr>
          </a:p>
        </p:txBody>
      </p:sp>
      <p:sp>
        <p:nvSpPr>
          <p:cNvPr id="185" name="Google Shape;185;p34"/>
          <p:cNvSpPr txBox="1"/>
          <p:nvPr/>
        </p:nvSpPr>
        <p:spPr>
          <a:xfrm>
            <a:off x="4977725" y="1011875"/>
            <a:ext cx="41160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Recommendation Engines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Customer Segmentation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Text Sentiment Analysis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Predicting Customer Churn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Pattern and image recognition.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Email spam filtering.</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Financial Modeling</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400">
              <a:solidFill>
                <a:srgbClr val="333333"/>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9" name="Google Shape;1229;p12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30" name="Google Shape;1230;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1" name="Google Shape;1231;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32" name="Google Shape;1232;p12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12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34" name="Google Shape;1234;p124"/>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35" name="Google Shape;1235;p124"/>
          <p:cNvCxnSpPr>
            <a:endCxn id="12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36" name="Google Shape;1236;p12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37" name="Google Shape;1237;p124"/>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38" name="Google Shape;1238;p124"/>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39" name="Google Shape;1239;p124"/>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40" name="Google Shape;1240;p124"/>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41" name="Google Shape;1241;p124"/>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42" name="Google Shape;1242;p124"/>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8" name="Google Shape;1248;p12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49" name="Google Shape;1249;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51" name="Google Shape;1251;p12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2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53" name="Google Shape;1253;p125"/>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54" name="Google Shape;1254;p125"/>
          <p:cNvCxnSpPr>
            <a:endCxn id="125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55" name="Google Shape;1255;p12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56" name="Google Shape;1256;p125"/>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57" name="Google Shape;1257;p125"/>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58" name="Google Shape;1258;p125"/>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59" name="Google Shape;1259;p125"/>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60" name="Google Shape;1260;p125"/>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61" name="Google Shape;1261;p125"/>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7" name="Google Shape;1267;p126"/>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68" name="Google Shape;126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9" name="Google Shape;126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70" name="Google Shape;1270;p126"/>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126"/>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26"/>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26"/>
          <p:cNvCxnSpPr>
            <a:endCxn id="127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74" name="Google Shape;1274;p126"/>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75" name="Google Shape;1275;p126"/>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76" name="Google Shape;1276;p126"/>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77" name="Google Shape;1277;p126"/>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78" name="Google Shape;1278;p126"/>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4" name="Google Shape;1284;p12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these results are passed to an activation function.</a:t>
            </a:r>
            <a:endParaRPr sz="3000">
              <a:solidFill>
                <a:srgbClr val="434343"/>
              </a:solidFill>
              <a:latin typeface="Montserrat"/>
              <a:ea typeface="Montserrat"/>
              <a:cs typeface="Montserrat"/>
              <a:sym typeface="Montserrat"/>
            </a:endParaRPr>
          </a:p>
        </p:txBody>
      </p:sp>
      <p:pic>
        <p:nvPicPr>
          <p:cNvPr descr="watermark.jpg" id="1285" name="Google Shape;1285;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6" name="Google Shape;1286;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87" name="Google Shape;1287;p12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12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89" name="Google Shape;1289;p12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90" name="Google Shape;1290;p127"/>
          <p:cNvCxnSpPr>
            <a:endCxn id="128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91" name="Google Shape;1291;p12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92" name="Google Shape;1292;p12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93" name="Google Shape;1293;p127"/>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294" name="Google Shape;1294;p127"/>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95" name="Google Shape;1295;p127"/>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296" name="Google Shape;1296;p127"/>
          <p:cNvSpPr txBox="1"/>
          <p:nvPr/>
        </p:nvSpPr>
        <p:spPr>
          <a:xfrm>
            <a:off x="6245288" y="292935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2" name="Google Shape;1302;p12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activation functions to choose from, we’ll cover this in more detail later!</a:t>
            </a:r>
            <a:endParaRPr sz="3000">
              <a:solidFill>
                <a:srgbClr val="434343"/>
              </a:solidFill>
              <a:latin typeface="Montserrat"/>
              <a:ea typeface="Montserrat"/>
              <a:cs typeface="Montserrat"/>
              <a:sym typeface="Montserrat"/>
            </a:endParaRPr>
          </a:p>
        </p:txBody>
      </p:sp>
      <p:pic>
        <p:nvPicPr>
          <p:cNvPr descr="watermark.jpg" id="1303" name="Google Shape;1303;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4" name="Google Shape;1304;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5" name="Google Shape;1305;p12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12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2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08" name="Google Shape;1308;p128"/>
          <p:cNvCxnSpPr>
            <a:endCxn id="1305"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09" name="Google Shape;1309;p12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10" name="Google Shape;1310;p12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11" name="Google Shape;1311;p128"/>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12" name="Google Shape;1312;p128"/>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13" name="Google Shape;1313;p128"/>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14" name="Google Shape;1314;p128"/>
          <p:cNvSpPr txBox="1"/>
          <p:nvPr/>
        </p:nvSpPr>
        <p:spPr>
          <a:xfrm>
            <a:off x="6215263"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0" name="Google Shape;1320;p12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our activation function will be very simple...</a:t>
            </a:r>
            <a:endParaRPr sz="3000">
              <a:solidFill>
                <a:srgbClr val="434343"/>
              </a:solidFill>
              <a:latin typeface="Montserrat"/>
              <a:ea typeface="Montserrat"/>
              <a:cs typeface="Montserrat"/>
              <a:sym typeface="Montserrat"/>
            </a:endParaRPr>
          </a:p>
        </p:txBody>
      </p:sp>
      <p:pic>
        <p:nvPicPr>
          <p:cNvPr descr="watermark.jpg" id="1321" name="Google Shape;1321;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2" name="Google Shape;1322;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3" name="Google Shape;1323;p12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2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25" name="Google Shape;1325;p12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26" name="Google Shape;1326;p129"/>
          <p:cNvCxnSpPr>
            <a:endCxn id="132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27" name="Google Shape;1327;p12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28" name="Google Shape;1328;p12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29" name="Google Shape;1329;p129"/>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30" name="Google Shape;1330;p129"/>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31" name="Google Shape;1331;p129"/>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32" name="Google Shape;1332;p129"/>
          <p:cNvSpPr txBox="1"/>
          <p:nvPr/>
        </p:nvSpPr>
        <p:spPr>
          <a:xfrm>
            <a:off x="6255313" y="2879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8" name="Google Shape;1338;p13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sum of inputs is positive return 1, if sum is negative output 0.</a:t>
            </a:r>
            <a:endParaRPr sz="3000">
              <a:solidFill>
                <a:srgbClr val="434343"/>
              </a:solidFill>
              <a:latin typeface="Montserrat"/>
              <a:ea typeface="Montserrat"/>
              <a:cs typeface="Montserrat"/>
              <a:sym typeface="Montserrat"/>
            </a:endParaRPr>
          </a:p>
        </p:txBody>
      </p:sp>
      <p:pic>
        <p:nvPicPr>
          <p:cNvPr descr="watermark.jpg" id="1339" name="Google Shape;133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0" name="Google Shape;134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1" name="Google Shape;1341;p13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13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43" name="Google Shape;1343;p13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44" name="Google Shape;1344;p130"/>
          <p:cNvCxnSpPr>
            <a:endCxn id="134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45" name="Google Shape;1345;p13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46" name="Google Shape;1346;p13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47" name="Google Shape;1347;p130"/>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48" name="Google Shape;1348;p130"/>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49" name="Google Shape;1349;p130"/>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50" name="Google Shape;1350;p130"/>
          <p:cNvSpPr txBox="1"/>
          <p:nvPr/>
        </p:nvSpPr>
        <p:spPr>
          <a:xfrm>
            <a:off x="624528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3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case 6-4=2 so the activation function returns 1.</a:t>
            </a:r>
            <a:endParaRPr sz="3000">
              <a:solidFill>
                <a:srgbClr val="434343"/>
              </a:solidFill>
              <a:latin typeface="Montserrat"/>
              <a:ea typeface="Montserrat"/>
              <a:cs typeface="Montserrat"/>
              <a:sym typeface="Montserrat"/>
            </a:endParaRPr>
          </a:p>
        </p:txBody>
      </p:sp>
      <p:pic>
        <p:nvPicPr>
          <p:cNvPr descr="watermark.jpg" id="1357" name="Google Shape;135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59" name="Google Shape;1359;p13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0" name="Google Shape;1360;p13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3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31"/>
          <p:cNvCxnSpPr>
            <a:endCxn id="1359"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63" name="Google Shape;1363;p13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64" name="Google Shape;1364;p13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65" name="Google Shape;1365;p131"/>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66" name="Google Shape;1366;p131"/>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67" name="Google Shape;1367;p131"/>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68" name="Google Shape;1368;p131"/>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69" name="Google Shape;1369;p131"/>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5" name="Google Shape;1375;p13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a possible issue. What if the original inputs started off as zero?</a:t>
            </a:r>
            <a:endParaRPr sz="3000">
              <a:solidFill>
                <a:srgbClr val="434343"/>
              </a:solidFill>
              <a:latin typeface="Montserrat"/>
              <a:ea typeface="Montserrat"/>
              <a:cs typeface="Montserrat"/>
              <a:sym typeface="Montserrat"/>
            </a:endParaRPr>
          </a:p>
        </p:txBody>
      </p:sp>
      <p:pic>
        <p:nvPicPr>
          <p:cNvPr descr="watermark.jpg" id="1376" name="Google Shape;137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7" name="Google Shape;137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8" name="Google Shape;1378;p13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13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80" name="Google Shape;1380;p13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81" name="Google Shape;1381;p132"/>
          <p:cNvCxnSpPr>
            <a:endCxn id="137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82" name="Google Shape;1382;p13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83" name="Google Shape;1383;p13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84" name="Google Shape;1384;p132"/>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85" name="Google Shape;1385;p132"/>
          <p:cNvSpPr txBox="1"/>
          <p:nvPr/>
        </p:nvSpPr>
        <p:spPr>
          <a:xfrm rot="706173">
            <a:off x="220832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86" name="Google Shape;1386;p132"/>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87" name="Google Shape;1387;p132"/>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88" name="Google Shape;1388;p132"/>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4" name="Google Shape;1394;p13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any weight multiplied by the input would still result in zero!</a:t>
            </a:r>
            <a:endParaRPr sz="3000">
              <a:solidFill>
                <a:srgbClr val="434343"/>
              </a:solidFill>
              <a:latin typeface="Montserrat"/>
              <a:ea typeface="Montserrat"/>
              <a:cs typeface="Montserrat"/>
              <a:sym typeface="Montserrat"/>
            </a:endParaRPr>
          </a:p>
        </p:txBody>
      </p:sp>
      <p:pic>
        <p:nvPicPr>
          <p:cNvPr descr="watermark.jpg" id="1395" name="Google Shape;139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6" name="Google Shape;139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7" name="Google Shape;1397;p13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13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99" name="Google Shape;1399;p13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400" name="Google Shape;1400;p133"/>
          <p:cNvCxnSpPr>
            <a:endCxn id="139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01" name="Google Shape;1401;p13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02" name="Google Shape;1402;p13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03" name="Google Shape;1403;p133"/>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04" name="Google Shape;1404;p133"/>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05" name="Google Shape;1405;p133"/>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06" name="Google Shape;1406;p133"/>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07" name="Google Shape;1407;p133"/>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watermark.jpg" id="190" name="Google Shape;19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 name="Google Shape;191;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2" name="Google Shape;192;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3" name="Google Shape;193;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194" name="Google Shape;194;p3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Supervised learning </a:t>
            </a:r>
            <a:r>
              <a:rPr lang="en" sz="2600">
                <a:solidFill>
                  <a:srgbClr val="434343"/>
                </a:solidFill>
                <a:latin typeface="Montserrat"/>
                <a:ea typeface="Montserrat"/>
                <a:cs typeface="Montserrat"/>
                <a:sym typeface="Montserrat"/>
              </a:rPr>
              <a:t>algorithms are trained using </a:t>
            </a:r>
            <a:r>
              <a:rPr b="1" lang="en" sz="2600">
                <a:solidFill>
                  <a:srgbClr val="434343"/>
                </a:solidFill>
                <a:latin typeface="Montserrat"/>
                <a:ea typeface="Montserrat"/>
                <a:cs typeface="Montserrat"/>
                <a:sym typeface="Montserrat"/>
              </a:rPr>
              <a:t>labeled</a:t>
            </a:r>
            <a:r>
              <a:rPr lang="en" sz="2600">
                <a:solidFill>
                  <a:srgbClr val="434343"/>
                </a:solidFill>
                <a:latin typeface="Montserrat"/>
                <a:ea typeface="Montserrat"/>
                <a:cs typeface="Montserrat"/>
                <a:sym typeface="Montserrat"/>
              </a:rPr>
              <a:t> examples, such as an input where the desired output is known. </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example, a picture could have a category label, such as either Dog or Cat.</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3" name="Google Shape;1413;p13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fix this by adding in a bias term, in this case we choose 1.</a:t>
            </a:r>
            <a:endParaRPr sz="3000">
              <a:solidFill>
                <a:srgbClr val="434343"/>
              </a:solidFill>
              <a:latin typeface="Montserrat"/>
              <a:ea typeface="Montserrat"/>
              <a:cs typeface="Montserrat"/>
              <a:sym typeface="Montserrat"/>
            </a:endParaRPr>
          </a:p>
        </p:txBody>
      </p:sp>
      <p:pic>
        <p:nvPicPr>
          <p:cNvPr descr="watermark.jpg" id="1414" name="Google Shape;1414;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5" name="Google Shape;141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3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7" name="Google Shape;1417;p13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34"/>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34"/>
          <p:cNvCxnSpPr>
            <a:endCxn id="141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20" name="Google Shape;1420;p13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21" name="Google Shape;1421;p134"/>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22" name="Google Shape;1422;p134"/>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23" name="Google Shape;1423;p134"/>
          <p:cNvSpPr txBox="1"/>
          <p:nvPr/>
        </p:nvSpPr>
        <p:spPr>
          <a:xfrm rot="706173">
            <a:off x="217537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24" name="Google Shape;1424;p134"/>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25" name="Google Shape;1425;p134"/>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26" name="Google Shape;1426;p134"/>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27" name="Google Shape;1427;p134"/>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28" name="Google Shape;1428;p134"/>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29" name="Google Shape;1429;p134"/>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3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does this look like mathematically? </a:t>
            </a:r>
            <a:endParaRPr sz="3000">
              <a:solidFill>
                <a:srgbClr val="434343"/>
              </a:solidFill>
              <a:latin typeface="Montserrat"/>
              <a:ea typeface="Montserrat"/>
              <a:cs typeface="Montserrat"/>
              <a:sym typeface="Montserrat"/>
            </a:endParaRPr>
          </a:p>
        </p:txBody>
      </p:sp>
      <p:pic>
        <p:nvPicPr>
          <p:cNvPr descr="watermark.jpg" id="1436" name="Google Shape;14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38" name="Google Shape;1438;p13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3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40" name="Google Shape;1440;p135"/>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41" name="Google Shape;1441;p135"/>
          <p:cNvCxnSpPr>
            <a:endCxn id="143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42" name="Google Shape;1442;p13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43" name="Google Shape;1443;p135"/>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44" name="Google Shape;1444;p135"/>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45" name="Google Shape;1445;p135"/>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46" name="Google Shape;1446;p135"/>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47" name="Google Shape;1447;p135"/>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48" name="Google Shape;1448;p135"/>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49" name="Google Shape;1449;p135"/>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50" name="Google Shape;1450;p135"/>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51" name="Google Shape;1451;p135"/>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7" name="Google Shape;145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think about how we can represent this perceptron model mathematically:</a:t>
            </a:r>
            <a:endParaRPr sz="3000">
              <a:solidFill>
                <a:srgbClr val="434343"/>
              </a:solidFill>
              <a:latin typeface="Montserrat"/>
              <a:ea typeface="Montserrat"/>
              <a:cs typeface="Montserrat"/>
              <a:sym typeface="Montserrat"/>
            </a:endParaRPr>
          </a:p>
        </p:txBody>
      </p:sp>
      <p:pic>
        <p:nvPicPr>
          <p:cNvPr descr="watermark.jpg" id="1458" name="Google Shape;1458;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59" name="Google Shape;1459;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0" name="Google Shape;1460;p136"/>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have many perceptrons in a network we’ll see how we can easily extend this to a matrix form!</a:t>
            </a:r>
            <a:endParaRPr sz="3000">
              <a:solidFill>
                <a:srgbClr val="434343"/>
              </a:solidFill>
              <a:latin typeface="Montserrat"/>
              <a:ea typeface="Montserrat"/>
              <a:cs typeface="Montserrat"/>
              <a:sym typeface="Montserrat"/>
            </a:endParaRPr>
          </a:p>
        </p:txBody>
      </p:sp>
      <p:pic>
        <p:nvPicPr>
          <p:cNvPr descr="watermark.jpg" id="1467" name="Google Shape;1467;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68" name="Google Shape;1468;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5" name="Google Shape;147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Biological Neuron</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Mathematical Representation</a:t>
            </a:r>
            <a:endParaRPr sz="3000">
              <a:solidFill>
                <a:srgbClr val="434343"/>
              </a:solidFill>
              <a:latin typeface="Montserrat"/>
              <a:ea typeface="Montserrat"/>
              <a:cs typeface="Montserrat"/>
              <a:sym typeface="Montserrat"/>
            </a:endParaRPr>
          </a:p>
        </p:txBody>
      </p:sp>
      <p:pic>
        <p:nvPicPr>
          <p:cNvPr descr="watermark.jpg" id="1476" name="Google Shape;1476;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77" name="Google Shape;1477;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9"/>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pic>
        <p:nvPicPr>
          <p:cNvPr descr="watermark.jpg" id="1483" name="Google Shape;1483;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84" name="Google Shape;1484;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0" name="Google Shape;1490;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seen how a single perceptron behaves, now let’s expand this concept to the idea of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to connect many perceptrons together and then how to represent this mathematically!</a:t>
            </a:r>
            <a:endParaRPr sz="3000">
              <a:solidFill>
                <a:srgbClr val="434343"/>
              </a:solidFill>
              <a:latin typeface="Montserrat"/>
              <a:ea typeface="Montserrat"/>
              <a:cs typeface="Montserrat"/>
              <a:sym typeface="Montserrat"/>
            </a:endParaRPr>
          </a:p>
        </p:txBody>
      </p:sp>
      <p:pic>
        <p:nvPicPr>
          <p:cNvPr descr="watermark.jpg" id="1491" name="Google Shape;1491;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2" name="Google Shape;1492;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8" name="Google Shape;1498;p141"/>
          <p:cNvSpPr txBox="1"/>
          <p:nvPr>
            <p:ph idx="1" type="body"/>
          </p:nvPr>
        </p:nvSpPr>
        <p:spPr>
          <a:xfrm>
            <a:off x="311700" y="1152475"/>
            <a:ext cx="8520600" cy="678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Multiple Perceptrons Network</a:t>
            </a:r>
            <a:endParaRPr sz="3000">
              <a:solidFill>
                <a:srgbClr val="434343"/>
              </a:solidFill>
              <a:latin typeface="Montserrat"/>
              <a:ea typeface="Montserrat"/>
              <a:cs typeface="Montserrat"/>
              <a:sym typeface="Montserrat"/>
            </a:endParaRPr>
          </a:p>
        </p:txBody>
      </p:sp>
      <p:pic>
        <p:nvPicPr>
          <p:cNvPr descr="watermark.jpg" id="1499" name="Google Shape;14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0" name="Google Shape;15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1" name="Google Shape;1501;p141"/>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1"/>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1"/>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1"/>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1"/>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1"/>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1"/>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1"/>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1"/>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41"/>
          <p:cNvCxnSpPr>
            <a:stCxn id="1501" idx="6"/>
            <a:endCxn id="1504"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11" name="Google Shape;1511;p141"/>
          <p:cNvCxnSpPr>
            <a:endCxn id="1505"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12" name="Google Shape;1512;p141"/>
          <p:cNvCxnSpPr>
            <a:stCxn id="1504" idx="6"/>
            <a:endCxn id="1507"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13" name="Google Shape;1513;p141"/>
          <p:cNvCxnSpPr>
            <a:stCxn id="1504" idx="6"/>
            <a:endCxn id="1506"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14" name="Google Shape;1514;p141"/>
          <p:cNvCxnSpPr>
            <a:stCxn id="1504" idx="6"/>
            <a:endCxn id="1508"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15" name="Google Shape;1515;p141"/>
          <p:cNvCxnSpPr>
            <a:endCxn id="1509"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16" name="Google Shape;1516;p141"/>
          <p:cNvCxnSpPr>
            <a:endCxn id="1509"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17" name="Google Shape;1517;p141"/>
          <p:cNvCxnSpPr>
            <a:endCxn id="1509"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18" name="Google Shape;1518;p141"/>
          <p:cNvCxnSpPr>
            <a:stCxn id="1505" idx="6"/>
            <a:endCxn id="1506"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19" name="Google Shape;1519;p141"/>
          <p:cNvCxnSpPr>
            <a:stCxn id="1505" idx="6"/>
            <a:endCxn id="1508"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20" name="Google Shape;1520;p141"/>
          <p:cNvCxnSpPr>
            <a:endCxn id="1507"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21" name="Google Shape;1521;p141"/>
          <p:cNvCxnSpPr>
            <a:endCxn id="1504"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22" name="Google Shape;1522;p141"/>
          <p:cNvCxnSpPr>
            <a:endCxn id="1505"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23" name="Google Shape;1523;p141"/>
          <p:cNvCxnSpPr>
            <a:endCxn id="1504"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24" name="Google Shape;1524;p141"/>
          <p:cNvCxnSpPr>
            <a:endCxn id="1505"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0" name="Google Shape;153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 2 hidden layers. Output Layer</a:t>
            </a:r>
            <a:endParaRPr sz="3000">
              <a:solidFill>
                <a:srgbClr val="434343"/>
              </a:solidFill>
              <a:latin typeface="Montserrat"/>
              <a:ea typeface="Montserrat"/>
              <a:cs typeface="Montserrat"/>
              <a:sym typeface="Montserrat"/>
            </a:endParaRPr>
          </a:p>
        </p:txBody>
      </p:sp>
      <p:pic>
        <p:nvPicPr>
          <p:cNvPr descr="watermark.jpg" id="1531" name="Google Shape;153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32" name="Google Shape;153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33" name="Google Shape;1533;p142"/>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2"/>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2"/>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2"/>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2"/>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2"/>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2"/>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2"/>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2"/>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42"/>
          <p:cNvCxnSpPr>
            <a:stCxn id="1533" idx="6"/>
            <a:endCxn id="1536"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43" name="Google Shape;1543;p142"/>
          <p:cNvCxnSpPr>
            <a:endCxn id="1537"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44" name="Google Shape;1544;p142"/>
          <p:cNvCxnSpPr>
            <a:stCxn id="1536" idx="6"/>
            <a:endCxn id="1539"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45" name="Google Shape;1545;p142"/>
          <p:cNvCxnSpPr>
            <a:stCxn id="1536" idx="6"/>
            <a:endCxn id="1538"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46" name="Google Shape;1546;p142"/>
          <p:cNvCxnSpPr>
            <a:stCxn id="1536" idx="6"/>
            <a:endCxn id="1540"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47" name="Google Shape;1547;p142"/>
          <p:cNvCxnSpPr>
            <a:endCxn id="1541"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48" name="Google Shape;1548;p142"/>
          <p:cNvCxnSpPr>
            <a:endCxn id="1541"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49" name="Google Shape;1549;p142"/>
          <p:cNvCxnSpPr>
            <a:endCxn id="1541"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50" name="Google Shape;1550;p142"/>
          <p:cNvCxnSpPr>
            <a:stCxn id="1537" idx="6"/>
            <a:endCxn id="1538"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51" name="Google Shape;1551;p142"/>
          <p:cNvCxnSpPr>
            <a:stCxn id="1537" idx="6"/>
            <a:endCxn id="1540"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52" name="Google Shape;1552;p142"/>
          <p:cNvCxnSpPr>
            <a:endCxn id="1539"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53" name="Google Shape;1553;p142"/>
          <p:cNvCxnSpPr>
            <a:endCxn id="1536"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54" name="Google Shape;1554;p142"/>
          <p:cNvCxnSpPr>
            <a:endCxn id="1537"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55" name="Google Shape;1555;p142"/>
          <p:cNvCxnSpPr>
            <a:endCxn id="1536"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56" name="Google Shape;1556;p142"/>
          <p:cNvCxnSpPr>
            <a:endCxn id="1537"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2" name="Google Shape;156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 values from the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Hidden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Layers in between input and output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3 or more layers is “deep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 Layer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Final estimate of the output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63" name="Google Shape;1563;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64" name="Google Shape;1564;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watermark.jpg" id="199" name="Google Shape;19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0" name="Google Shape;200;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1" name="Google Shape;201;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2" name="Google Shape;202;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03" name="Google Shape;203;p3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The learning algorithm receives a set of inputs along with the corresponding correct outputs, and the algorithm learns by comparing its actual output with correct outputs to find errors.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It then modifies the model accordingly.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0" name="Google Shape;157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forwards through more layers, the level of abstraction increases.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discuss the activation function in a little more detail!</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1" name="Google Shape;1571;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2" name="Google Shape;1572;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8" name="Google Shape;1578;p14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Previously our activation function was just  a simple function that output 0 or 1.</a:t>
            </a:r>
            <a:endParaRPr sz="3000">
              <a:solidFill>
                <a:srgbClr val="434343"/>
              </a:solidFill>
              <a:latin typeface="Montserrat"/>
              <a:ea typeface="Montserrat"/>
              <a:cs typeface="Montserrat"/>
              <a:sym typeface="Montserrat"/>
            </a:endParaRPr>
          </a:p>
        </p:txBody>
      </p:sp>
      <p:pic>
        <p:nvPicPr>
          <p:cNvPr descr="watermark.jpg" id="1579" name="Google Shape;157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0" name="Google Shape;158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81" name="Google Shape;1581;p14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82" name="Google Shape;1582;p14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83" name="Google Shape;1583;p14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584" name="Google Shape;1584;p14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585" name="Google Shape;1585;p14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586" name="Google Shape;1586;p14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587" name="Google Shape;1587;p14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588" name="Google Shape;1588;p14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94" name="Google Shape;1594;p14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 pretty dramatic function, since small changes aren’t reflected.</a:t>
            </a:r>
            <a:endParaRPr sz="3000">
              <a:solidFill>
                <a:srgbClr val="434343"/>
              </a:solidFill>
              <a:latin typeface="Montserrat"/>
              <a:ea typeface="Montserrat"/>
              <a:cs typeface="Montserrat"/>
              <a:sym typeface="Montserrat"/>
            </a:endParaRPr>
          </a:p>
        </p:txBody>
      </p:sp>
      <p:pic>
        <p:nvPicPr>
          <p:cNvPr descr="watermark.jpg" id="1595" name="Google Shape;1595;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96" name="Google Shape;1596;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97" name="Google Shape;1597;p14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98" name="Google Shape;1598;p14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99" name="Google Shape;1599;p14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00" name="Google Shape;1600;p14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01" name="Google Shape;1601;p14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02" name="Google Shape;1602;p14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03" name="Google Shape;1603;p14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04" name="Google Shape;1604;p14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10" name="Google Shape;1610;p14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611" name="Google Shape;1611;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2" name="Google Shape;1612;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13" name="Google Shape;1613;p14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14" name="Google Shape;1614;p14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15" name="Google Shape;1615;p14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16" name="Google Shape;1616;p14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17" name="Google Shape;1617;p14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18" name="Google Shape;1618;p14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19" name="Google Shape;1619;p14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20" name="Google Shape;1620;p14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21" name="Google Shape;1621;p147"/>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27" name="Google Shape;1627;p148"/>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628" name="Google Shape;162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9" name="Google Shape;162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30" name="Google Shape;1630;p14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31" name="Google Shape;1631;p14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32" name="Google Shape;1632;p14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33" name="Google Shape;1633;p14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34" name="Google Shape;1634;p14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35" name="Google Shape;1635;p14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36" name="Google Shape;1636;p14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37" name="Google Shape;1637;p14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38" name="Google Shape;1638;p148"/>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39" name="Google Shape;1639;p148"/>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5" name="Google Shape;1645;p14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646" name="Google Shape;164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7" name="Google Shape;164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48" name="Google Shape;1648;p14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49" name="Google Shape;1649;p14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50" name="Google Shape;1650;p14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51" name="Google Shape;1651;p14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52" name="Google Shape;1652;p14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53" name="Google Shape;1653;p14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54" name="Google Shape;1654;p14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55" name="Google Shape;1655;p14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56" name="Google Shape;1656;p14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57" name="Google Shape;1657;p149"/>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3" name="Google Shape;1663;p15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664" name="Google Shape;1664;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5" name="Google Shape;1665;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66" name="Google Shape;1666;p15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15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68" name="Google Shape;1668;p15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69" name="Google Shape;1669;p15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70" name="Google Shape;1670;p15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71" name="Google Shape;1671;p15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72" name="Google Shape;1672;p15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8" name="Google Shape;1678;p15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679" name="Google Shape;1679;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0" name="Google Shape;1680;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81" name="Google Shape;1681;p15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82" name="Google Shape;1682;p15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83" name="Google Shape;1683;p15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84" name="Google Shape;1684;p15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85" name="Google Shape;1685;p15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6" name="Google Shape;1686;p15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7" name="Google Shape;1687;p15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688" name="Google Shape;1688;p151"/>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689" name="Google Shape;1689;p151"/>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690" name="Google Shape;1690;p15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6" name="Google Shape;1696;p15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697" name="Google Shape;1697;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8" name="Google Shape;1698;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99" name="Google Shape;1699;p152"/>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700" name="Google Shape;1700;p15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701" name="Google Shape;1701;p15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702" name="Google Shape;1702;p152"/>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703" name="Google Shape;1703;p15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704" name="Google Shape;1704;p152"/>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0" name="Google Shape;1710;p15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and tanh tend to have the best performance, so we will focus on these two.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Deep Learning libraries have these built in for us, so we don’t need to worry about having to implement them manually!</a:t>
            </a:r>
            <a:endParaRPr sz="3000">
              <a:solidFill>
                <a:srgbClr val="434343"/>
              </a:solidFill>
              <a:latin typeface="Montserrat"/>
              <a:ea typeface="Montserrat"/>
              <a:cs typeface="Montserrat"/>
              <a:sym typeface="Montserrat"/>
            </a:endParaRPr>
          </a:p>
        </p:txBody>
      </p:sp>
      <p:pic>
        <p:nvPicPr>
          <p:cNvPr descr="watermark.jpg" id="1711" name="Google Shape;1711;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2" name="Google Shape;1712;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watermark.jpg" id="208" name="Google Shape;208;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12" name="Google Shape;212;p3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Supervised learning is commonly used in applications where historical data predicts likely future events.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8" name="Google Shape;1718;p15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we continue on, we’ll also talk about some more state of the art activation functions.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Up next, we’ll discuss cost functions, which will allow us to measure how well these neurons are performing!</a:t>
            </a:r>
            <a:endParaRPr sz="3000">
              <a:solidFill>
                <a:srgbClr val="434343"/>
              </a:solidFill>
              <a:latin typeface="Montserrat"/>
              <a:ea typeface="Montserrat"/>
              <a:cs typeface="Montserrat"/>
              <a:sym typeface="Montserrat"/>
            </a:endParaRPr>
          </a:p>
        </p:txBody>
      </p:sp>
      <p:pic>
        <p:nvPicPr>
          <p:cNvPr descr="watermark.jpg" id="1719" name="Google Shape;1719;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0" name="Google Shape;1720;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55"/>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a:t>
            </a:r>
            <a:endParaRPr b="1">
              <a:latin typeface="Montserrat"/>
              <a:ea typeface="Montserrat"/>
              <a:cs typeface="Montserrat"/>
              <a:sym typeface="Montserrat"/>
            </a:endParaRPr>
          </a:p>
        </p:txBody>
      </p:sp>
      <p:pic>
        <p:nvPicPr>
          <p:cNvPr descr="watermark.jpg" id="1726" name="Google Shape;1726;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7" name="Google Shape;1727;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3" name="Google Shape;1733;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we can evaluate performance of a neuron!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 cost function to measure how far off we are from the expected value.</a:t>
            </a:r>
            <a:endParaRPr sz="3000">
              <a:solidFill>
                <a:srgbClr val="434343"/>
              </a:solidFill>
              <a:latin typeface="Montserrat"/>
              <a:ea typeface="Montserrat"/>
              <a:cs typeface="Montserrat"/>
              <a:sym typeface="Montserrat"/>
            </a:endParaRPr>
          </a:p>
        </p:txBody>
      </p:sp>
      <p:pic>
        <p:nvPicPr>
          <p:cNvPr descr="watermark.jpg" id="1734" name="Google Shape;1734;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5" name="Google Shape;1735;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1" name="Google Shape;1741;p157"/>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742" name="Google Shape;1742;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3" name="Google Shape;1743;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9" name="Google Shape;174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a:t>
            </a:r>
            <a:endParaRPr sz="3000">
              <a:solidFill>
                <a:srgbClr val="434343"/>
              </a:solidFill>
              <a:latin typeface="Montserrat"/>
              <a:ea typeface="Montserrat"/>
              <a:cs typeface="Montserrat"/>
              <a:sym typeface="Montserrat"/>
            </a:endParaRPr>
          </a:p>
          <a:p>
            <a:pPr indent="-450850" lvl="1" marL="1371600" marR="0" rtl="0" algn="l">
              <a:lnSpc>
                <a:spcPct val="115000"/>
              </a:lnSpc>
              <a:spcBef>
                <a:spcPts val="0"/>
              </a:spcBef>
              <a:spcAft>
                <a:spcPts val="0"/>
              </a:spcAft>
              <a:buClr>
                <a:srgbClr val="434343"/>
              </a:buClr>
              <a:buSzPts val="3500"/>
              <a:buFont typeface="Roboto"/>
              <a:buChar char="○"/>
            </a:pPr>
            <a:r>
              <a:rPr lang="en" sz="3500">
                <a:solidFill>
                  <a:srgbClr val="434343"/>
                </a:solidFill>
                <a:latin typeface="Roboto"/>
                <a:ea typeface="Roboto"/>
                <a:cs typeface="Roboto"/>
                <a:sym typeface="Roboto"/>
              </a:rPr>
              <a:t>C = Σ(y-a)</a:t>
            </a:r>
            <a:r>
              <a:rPr baseline="30000" lang="en" sz="3500">
                <a:solidFill>
                  <a:srgbClr val="434343"/>
                </a:solidFill>
                <a:latin typeface="Roboto"/>
                <a:ea typeface="Roboto"/>
                <a:cs typeface="Roboto"/>
                <a:sym typeface="Roboto"/>
              </a:rPr>
              <a:t>2 </a:t>
            </a:r>
            <a:r>
              <a:rPr lang="en" sz="3500">
                <a:solidFill>
                  <a:srgbClr val="434343"/>
                </a:solidFill>
                <a:latin typeface="Roboto"/>
                <a:ea typeface="Roboto"/>
                <a:cs typeface="Roboto"/>
                <a:sym typeface="Roboto"/>
              </a:rPr>
              <a:t>/ n</a:t>
            </a:r>
            <a:endParaRPr sz="35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see that larger errors are more prominent due to the squaring.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Unfortunately this calculation can cause a slowdown in our learning speed.</a:t>
            </a:r>
            <a:endParaRPr sz="3000">
              <a:solidFill>
                <a:srgbClr val="434343"/>
              </a:solidFill>
              <a:latin typeface="Montserrat"/>
              <a:ea typeface="Montserrat"/>
              <a:cs typeface="Montserrat"/>
              <a:sym typeface="Montserrat"/>
            </a:endParaRPr>
          </a:p>
        </p:txBody>
      </p:sp>
      <p:pic>
        <p:nvPicPr>
          <p:cNvPr descr="watermark.jpg" id="1750" name="Google Shape;1750;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7" name="Google Shape;175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Cross Entropy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Roboto"/>
              <a:buChar char="○"/>
            </a:pPr>
            <a:r>
              <a:rPr lang="en" sz="3000">
                <a:solidFill>
                  <a:srgbClr val="434343"/>
                </a:solidFill>
                <a:latin typeface="Roboto"/>
                <a:ea typeface="Roboto"/>
                <a:cs typeface="Roboto"/>
                <a:sym typeface="Roboto"/>
              </a:rPr>
              <a:t>C = (-1/n) Σ (y⋅ln(a) + (1-y)⋅ln(1-a)</a:t>
            </a:r>
            <a:endParaRPr sz="30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cost function allows for faster learning.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larger the difference, the faster the neuron can learn.</a:t>
            </a:r>
            <a:endParaRPr sz="3000">
              <a:solidFill>
                <a:srgbClr val="434343"/>
              </a:solidFill>
              <a:latin typeface="Montserrat"/>
              <a:ea typeface="Montserrat"/>
              <a:cs typeface="Montserrat"/>
              <a:sym typeface="Montserrat"/>
            </a:endParaRPr>
          </a:p>
        </p:txBody>
      </p:sp>
      <p:pic>
        <p:nvPicPr>
          <p:cNvPr descr="watermark.jpg" id="1758" name="Google Shape;1758;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5" name="Google Shape;17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have 2 key aspects of learning with neural networks, the neurons with their activation function and the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still missing a key step, actually “learning”!</a:t>
            </a:r>
            <a:endParaRPr sz="3000">
              <a:solidFill>
                <a:srgbClr val="434343"/>
              </a:solidFill>
              <a:latin typeface="Montserrat"/>
              <a:ea typeface="Montserrat"/>
              <a:cs typeface="Montserrat"/>
              <a:sym typeface="Montserrat"/>
            </a:endParaRPr>
          </a:p>
        </p:txBody>
      </p:sp>
      <p:pic>
        <p:nvPicPr>
          <p:cNvPr descr="watermark.jpg" id="1766" name="Google Shape;1766;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7" name="Google Shape;1767;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3" name="Google Shape;1773;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figure out how we can use our neurons and the measurement of error (our cost function) and then attempt to correct our prediction, in other words, “learn”!</a:t>
            </a:r>
            <a:endParaRPr sz="3000">
              <a:solidFill>
                <a:srgbClr val="434343"/>
              </a:solidFill>
              <a:latin typeface="Montserrat"/>
              <a:ea typeface="Montserrat"/>
              <a:cs typeface="Montserrat"/>
              <a:sym typeface="Montserrat"/>
            </a:endParaRPr>
          </a:p>
        </p:txBody>
      </p:sp>
      <p:pic>
        <p:nvPicPr>
          <p:cNvPr descr="watermark.jpg" id="1774" name="Google Shape;1774;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5" name="Google Shape;1775;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1" name="Google Shape;1781;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we’ll briefly cover how we can do this with Gradient Descent!</a:t>
            </a:r>
            <a:endParaRPr sz="3000">
              <a:solidFill>
                <a:srgbClr val="434343"/>
              </a:solidFill>
              <a:latin typeface="Montserrat"/>
              <a:ea typeface="Montserrat"/>
              <a:cs typeface="Montserrat"/>
              <a:sym typeface="Montserrat"/>
            </a:endParaRPr>
          </a:p>
        </p:txBody>
      </p:sp>
      <p:pic>
        <p:nvPicPr>
          <p:cNvPr descr="watermark.jpg" id="1782" name="Google Shape;1782;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3" name="Google Shape;1783;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63"/>
          <p:cNvSpPr txBox="1"/>
          <p:nvPr>
            <p:ph type="ctrTitle"/>
          </p:nvPr>
        </p:nvSpPr>
        <p:spPr>
          <a:xfrm>
            <a:off x="311700" y="189840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Gradient Descent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Backpropagation</a:t>
            </a:r>
            <a:endParaRPr b="1">
              <a:latin typeface="Montserrat"/>
              <a:ea typeface="Montserrat"/>
              <a:cs typeface="Montserrat"/>
              <a:sym typeface="Montserrat"/>
            </a:endParaRPr>
          </a:p>
        </p:txBody>
      </p:sp>
      <p:pic>
        <p:nvPicPr>
          <p:cNvPr descr="watermark.jpg" id="1789" name="Google Shape;1789;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0" name="Google Shape;1790;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watermark.jpg" id="217" name="Google Shape;217;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8" name="Google Shape;218;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9" name="Google Shape;219;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0" name="Google Shape;220;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21" name="Google Shape;221;p38"/>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8"/>
          <p:cNvCxnSpPr>
            <a:stCxn id="221" idx="3"/>
            <a:endCxn id="22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28" name="Google Shape;228;p38"/>
          <p:cNvCxnSpPr>
            <a:endCxn id="22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29" name="Google Shape;229;p38"/>
          <p:cNvCxnSpPr>
            <a:endCxn id="22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0" name="Google Shape;230;p38"/>
          <p:cNvCxnSpPr>
            <a:endCxn id="225"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1" name="Google Shape;231;p38"/>
          <p:cNvCxnSpPr>
            <a:stCxn id="224" idx="2"/>
            <a:endCxn id="223"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32" name="Google Shape;232;p38"/>
          <p:cNvCxnSpPr>
            <a:stCxn id="222" idx="0"/>
            <a:endCxn id="22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233" name="Google Shape;233;p38"/>
          <p:cNvCxnSpPr>
            <a:stCxn id="226" idx="3"/>
            <a:endCxn id="22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234" name="Google Shape;234;p38"/>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35" name="Google Shape;235;p38"/>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36" name="Google Shape;236;p38"/>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37" name="Google Shape;237;p38"/>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238" name="Google Shape;238;p38"/>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239" name="Google Shape;239;p38"/>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96" name="Google Shape;1796;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you’ve dabbled in machine learning before, you may have already heard of Gradient Descent!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go over it with a high level overview!</a:t>
            </a:r>
            <a:endParaRPr sz="3000">
              <a:solidFill>
                <a:srgbClr val="434343"/>
              </a:solidFill>
              <a:latin typeface="Montserrat"/>
              <a:ea typeface="Montserrat"/>
              <a:cs typeface="Montserrat"/>
              <a:sym typeface="Montserrat"/>
            </a:endParaRPr>
          </a:p>
        </p:txBody>
      </p:sp>
      <p:pic>
        <p:nvPicPr>
          <p:cNvPr descr="watermark.jpg" id="1797" name="Google Shape;1797;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8" name="Google Shape;1798;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is an optimization algorithm for finding the minimum of a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find a local minimum, we take steps proportional to the negative of the gradient.</a:t>
            </a:r>
            <a:endParaRPr sz="3000">
              <a:solidFill>
                <a:srgbClr val="434343"/>
              </a:solidFill>
              <a:latin typeface="Montserrat"/>
              <a:ea typeface="Montserrat"/>
              <a:cs typeface="Montserrat"/>
              <a:sym typeface="Montserrat"/>
            </a:endParaRPr>
          </a:p>
        </p:txBody>
      </p:sp>
      <p:pic>
        <p:nvPicPr>
          <p:cNvPr descr="watermark.jpg" id="1805" name="Google Shape;1805;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12" name="Google Shape;1812;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13" name="Google Shape;1813;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4" name="Google Shape;1814;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15" name="Google Shape;1815;p166"/>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16" name="Google Shape;1816;p166"/>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17" name="Google Shape;1817;p166"/>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18" name="Google Shape;1818;p166"/>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19" name="Google Shape;1819;p166"/>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5" name="Google Shape;182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26" name="Google Shape;1826;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7" name="Google Shape;1827;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28" name="Google Shape;1828;p167"/>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167"/>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30" name="Google Shape;1830;p167"/>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31" name="Google Shape;1831;p167"/>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32" name="Google Shape;1832;p167"/>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33" name="Google Shape;1833;p167"/>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39" name="Google Shape;1839;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40" name="Google Shape;184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1" name="Google Shape;184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42" name="Google Shape;1842;p168"/>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43" name="Google Shape;1843;p168"/>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68"/>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45" name="Google Shape;1845;p168"/>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46" name="Google Shape;1846;p168"/>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47" name="Google Shape;1847;p168"/>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68"/>
          <p:cNvCxnSpPr/>
          <p:nvPr/>
        </p:nvCxnSpPr>
        <p:spPr>
          <a:xfrm>
            <a:off x="3400625" y="2942250"/>
            <a:ext cx="866400" cy="1191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4" name="Google Shape;1854;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55" name="Google Shape;1855;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6" name="Google Shape;1856;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57" name="Google Shape;1857;p169"/>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58" name="Google Shape;1858;p169"/>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59" name="Google Shape;1859;p169"/>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60" name="Google Shape;1860;p169"/>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61" name="Google Shape;1861;p169"/>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62" name="Google Shape;1862;p169"/>
          <p:cNvSpPr/>
          <p:nvPr/>
        </p:nvSpPr>
        <p:spPr>
          <a:xfrm>
            <a:off x="4001600" y="37435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69"/>
          <p:cNvCxnSpPr/>
          <p:nvPr/>
        </p:nvCxnSpPr>
        <p:spPr>
          <a:xfrm>
            <a:off x="3691100" y="3425575"/>
            <a:ext cx="806400" cy="8214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69" name="Google Shape;1869;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Visually we can see what parameter value to choose to minimize our Cost!</a:t>
            </a:r>
            <a:endParaRPr sz="3000">
              <a:solidFill>
                <a:srgbClr val="434343"/>
              </a:solidFill>
              <a:latin typeface="Montserrat"/>
              <a:ea typeface="Montserrat"/>
              <a:cs typeface="Montserrat"/>
              <a:sym typeface="Montserrat"/>
            </a:endParaRPr>
          </a:p>
        </p:txBody>
      </p:sp>
      <p:pic>
        <p:nvPicPr>
          <p:cNvPr descr="watermark.jpg" id="1870" name="Google Shape;1870;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72" name="Google Shape;1872;p170"/>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170"/>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74" name="Google Shape;1874;p170"/>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75" name="Google Shape;1875;p170"/>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76" name="Google Shape;1876;p170"/>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77" name="Google Shape;1877;p170"/>
          <p:cNvSpPr/>
          <p:nvPr/>
        </p:nvSpPr>
        <p:spPr>
          <a:xfrm>
            <a:off x="4262050" y="38687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3" name="Google Shape;188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Finding this minimum is simple for 1 dimension, but our cases will have many more parameters, meaning we’ll need to use the built-in linear algebra that our Deep Learning library will provide!</a:t>
            </a:r>
            <a:endParaRPr sz="3000">
              <a:solidFill>
                <a:srgbClr val="434343"/>
              </a:solidFill>
              <a:latin typeface="Montserrat"/>
              <a:ea typeface="Montserrat"/>
              <a:cs typeface="Montserrat"/>
              <a:sym typeface="Montserrat"/>
            </a:endParaRPr>
          </a:p>
        </p:txBody>
      </p:sp>
      <p:pic>
        <p:nvPicPr>
          <p:cNvPr descr="watermark.jpg" id="1884" name="Google Shape;1884;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5" name="Google Shape;1885;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1" name="Google Shape;1891;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gradient descent we can figure out the best parameters for minimizing our cost, for example, finding the best values for the weights of the neuron inputs.</a:t>
            </a:r>
            <a:endParaRPr sz="3000">
              <a:solidFill>
                <a:srgbClr val="434343"/>
              </a:solidFill>
              <a:latin typeface="Montserrat"/>
              <a:ea typeface="Montserrat"/>
              <a:cs typeface="Montserrat"/>
              <a:sym typeface="Montserrat"/>
            </a:endParaRPr>
          </a:p>
        </p:txBody>
      </p:sp>
      <p:pic>
        <p:nvPicPr>
          <p:cNvPr descr="watermark.jpg" id="1892" name="Google Shape;1892;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3" name="Google Shape;1893;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9" name="Google Shape;1899;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just have one issue to solve, how can we quickly adjust the optimal parameters or weights across our entire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where backpropagation comes in!</a:t>
            </a:r>
            <a:endParaRPr sz="3000">
              <a:solidFill>
                <a:srgbClr val="434343"/>
              </a:solidFill>
              <a:latin typeface="Montserrat"/>
              <a:ea typeface="Montserrat"/>
              <a:cs typeface="Montserrat"/>
              <a:sym typeface="Montserrat"/>
            </a:endParaRPr>
          </a:p>
        </p:txBody>
      </p:sp>
      <p:pic>
        <p:nvPicPr>
          <p:cNvPr descr="watermark.jpg" id="1900" name="Google Shape;19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1" name="Google Shape;19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watermark.jpg" id="244" name="Google Shape;24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5" name="Google Shape;245;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6" name="Google Shape;246;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7" name="Google Shape;247;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48" name="Google Shape;248;p39"/>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50" name="Google Shape;250;p39"/>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Get your data! Customers, Sensors, etc...</a:t>
            </a:r>
            <a:endParaRPr sz="2600">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7" name="Google Shape;1907;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is used to calculate the error contribution of each neuron after a batch of data is processed.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relies heavily on the chain rule to go back through the network and calculate these errors. </a:t>
            </a:r>
            <a:endParaRPr sz="3000">
              <a:solidFill>
                <a:srgbClr val="434343"/>
              </a:solidFill>
              <a:latin typeface="Montserrat"/>
              <a:ea typeface="Montserrat"/>
              <a:cs typeface="Montserrat"/>
              <a:sym typeface="Montserrat"/>
            </a:endParaRPr>
          </a:p>
        </p:txBody>
      </p:sp>
      <p:pic>
        <p:nvPicPr>
          <p:cNvPr descr="watermark.jpg" id="1908" name="Google Shape;19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9" name="Google Shape;19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works by calculating  the error at the output and then distributes back through the network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requires a known desired output for each input value (supervised learning).</a:t>
            </a:r>
            <a:endParaRPr sz="3000">
              <a:solidFill>
                <a:srgbClr val="434343"/>
              </a:solidFill>
              <a:latin typeface="Montserrat"/>
              <a:ea typeface="Montserrat"/>
              <a:cs typeface="Montserrat"/>
              <a:sym typeface="Montserrat"/>
            </a:endParaRPr>
          </a:p>
        </p:txBody>
      </p:sp>
      <p:pic>
        <p:nvPicPr>
          <p:cNvPr descr="watermark.jpg" id="1916" name="Google Shape;19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3" name="Google Shape;192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implementation of backpropagation will be further clarified when we dive into the math example!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finish off our high level discussion with TensorFlow’s playground!</a:t>
            </a:r>
            <a:endParaRPr sz="3000">
              <a:solidFill>
                <a:srgbClr val="434343"/>
              </a:solidFill>
              <a:latin typeface="Montserrat"/>
              <a:ea typeface="Montserrat"/>
              <a:cs typeface="Montserrat"/>
              <a:sym typeface="Montserrat"/>
            </a:endParaRPr>
          </a:p>
        </p:txBody>
      </p:sp>
      <p:pic>
        <p:nvPicPr>
          <p:cNvPr descr="watermark.jpg" id="1924" name="Google Shape;19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5" name="Google Shape;19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 Neural Networks</a:t>
            </a:r>
            <a:endParaRPr b="1">
              <a:latin typeface="Montserrat"/>
              <a:ea typeface="Montserrat"/>
              <a:cs typeface="Montserrat"/>
              <a:sym typeface="Montserrat"/>
            </a:endParaRPr>
          </a:p>
        </p:txBody>
      </p:sp>
      <p:sp>
        <p:nvSpPr>
          <p:cNvPr id="1931" name="Google Shape;1931;p1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932" name="Google Shape;19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3" name="Google Shape;19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9" name="Google Shape;1939;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created a Neural Network for already defined features.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what if we have the raw image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learn about Convolutional Neural Networks in order to effectively solve the problems that image data can present!</a:t>
            </a:r>
            <a:endParaRPr sz="3000">
              <a:solidFill>
                <a:srgbClr val="434343"/>
              </a:solidFill>
              <a:latin typeface="Montserrat"/>
              <a:ea typeface="Montserrat"/>
              <a:cs typeface="Montserrat"/>
              <a:sym typeface="Montserrat"/>
            </a:endParaRPr>
          </a:p>
        </p:txBody>
      </p:sp>
      <p:pic>
        <p:nvPicPr>
          <p:cNvPr descr="watermark.jpg" id="1940" name="Google Shape;19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1" name="Google Shape;19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7" name="Google Shape;1947;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how to implement a CNN with Keras!</a:t>
            </a:r>
            <a:endParaRPr sz="3000">
              <a:solidFill>
                <a:srgbClr val="434343"/>
              </a:solidFill>
              <a:latin typeface="Montserrat"/>
              <a:ea typeface="Montserrat"/>
              <a:cs typeface="Montserrat"/>
              <a:sym typeface="Montserrat"/>
            </a:endParaRPr>
          </a:p>
        </p:txBody>
      </p:sp>
      <p:pic>
        <p:nvPicPr>
          <p:cNvPr descr="watermark.jpg" id="1948" name="Google Shape;19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9" name="Google Shape;19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80"/>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p:txBody>
      </p:sp>
      <p:pic>
        <p:nvPicPr>
          <p:cNvPr descr="watermark.jpg" id="1955" name="Google Shape;1955;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6" name="Google Shape;1956;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2" name="Google Shape;196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solved the MNIST task with a very simple linear approach.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a much better approach using Convolutional Neural Network.</a:t>
            </a:r>
            <a:endParaRPr sz="3000">
              <a:solidFill>
                <a:srgbClr val="434343"/>
              </a:solidFill>
              <a:latin typeface="Montserrat"/>
              <a:ea typeface="Montserrat"/>
              <a:cs typeface="Montserrat"/>
              <a:sym typeface="Montserrat"/>
            </a:endParaRPr>
          </a:p>
        </p:txBody>
      </p:sp>
      <p:pic>
        <p:nvPicPr>
          <p:cNvPr descr="watermark.jpg" id="1963" name="Google Shape;1963;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4" name="Google Shape;1964;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0" name="Google Shape;197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Just like the simple perceptron, CNNs also have their origins in biological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Hubel and Wiesel studied the structure of the visual cortex in mammals, winning a Nobel Prize in 1981.</a:t>
            </a:r>
            <a:endParaRPr sz="3000">
              <a:solidFill>
                <a:srgbClr val="434343"/>
              </a:solidFill>
              <a:latin typeface="Montserrat"/>
              <a:ea typeface="Montserrat"/>
              <a:cs typeface="Montserrat"/>
              <a:sym typeface="Montserrat"/>
            </a:endParaRPr>
          </a:p>
        </p:txBody>
      </p:sp>
      <p:pic>
        <p:nvPicPr>
          <p:cNvPr descr="watermark.jpg" id="1971" name="Google Shape;1971;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2" name="Google Shape;1972;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83"/>
          <p:cNvSpPr/>
          <p:nvPr/>
        </p:nvSpPr>
        <p:spPr>
          <a:xfrm flipH="1">
            <a:off x="4317125" y="3027300"/>
            <a:ext cx="2238600" cy="990300"/>
          </a:xfrm>
          <a:prstGeom prst="cloudCallout">
            <a:avLst>
              <a:gd fmla="val -20833" name="adj1"/>
              <a:gd fmla="val 62500" name="adj2"/>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9" name="Google Shape;1979;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Their research revealed that neurons in the visual cortex had a small local receptive field.</a:t>
            </a:r>
            <a:endParaRPr sz="3000">
              <a:solidFill>
                <a:srgbClr val="434343"/>
              </a:solidFill>
              <a:latin typeface="Montserrat"/>
              <a:ea typeface="Montserrat"/>
              <a:cs typeface="Montserrat"/>
              <a:sym typeface="Montserrat"/>
            </a:endParaRPr>
          </a:p>
        </p:txBody>
      </p:sp>
      <p:pic>
        <p:nvPicPr>
          <p:cNvPr descr="watermark.jpg" id="1980" name="Google Shape;1980;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1" name="Google Shape;1981;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82" name="Google Shape;1982;p183"/>
          <p:cNvSpPr/>
          <p:nvPr/>
        </p:nvSpPr>
        <p:spPr>
          <a:xfrm>
            <a:off x="1041725" y="2982325"/>
            <a:ext cx="1251900" cy="1251900"/>
          </a:xfrm>
          <a:prstGeom prst="smileyFace">
            <a:avLst>
              <a:gd fmla="val 4653" name="adj"/>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3"/>
          <p:cNvSpPr/>
          <p:nvPr/>
        </p:nvSpPr>
        <p:spPr>
          <a:xfrm>
            <a:off x="3540875" y="3062425"/>
            <a:ext cx="1131900" cy="1131900"/>
          </a:xfrm>
          <a:prstGeom prst="pie">
            <a:avLst>
              <a:gd fmla="val 8060194" name="adj1"/>
              <a:gd fmla="val 13828550" name="adj2"/>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3"/>
          <p:cNvSpPr/>
          <p:nvPr/>
        </p:nvSpPr>
        <p:spPr>
          <a:xfrm>
            <a:off x="3540875" y="3393025"/>
            <a:ext cx="185400" cy="470700"/>
          </a:xfrm>
          <a:prstGeom prst="ellipse">
            <a:avLst/>
          </a:prstGeom>
          <a:solidFill>
            <a:srgbClr val="834E3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3"/>
          <p:cNvSpPr/>
          <p:nvPr/>
        </p:nvSpPr>
        <p:spPr>
          <a:xfrm>
            <a:off x="1948225" y="3142575"/>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3"/>
          <p:cNvSpPr/>
          <p:nvPr/>
        </p:nvSpPr>
        <p:spPr>
          <a:xfrm>
            <a:off x="1948225" y="3675600"/>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183"/>
          <p:cNvCxnSpPr>
            <a:endCxn id="1984" idx="1"/>
          </p:cNvCxnSpPr>
          <p:nvPr/>
        </p:nvCxnSpPr>
        <p:spPr>
          <a:xfrm>
            <a:off x="2323926" y="3162557"/>
            <a:ext cx="1244100" cy="299400"/>
          </a:xfrm>
          <a:prstGeom prst="curvedConnector2">
            <a:avLst/>
          </a:prstGeom>
          <a:noFill/>
          <a:ln cap="flat" cmpd="sng" w="9525">
            <a:solidFill>
              <a:srgbClr val="FF0000"/>
            </a:solidFill>
            <a:prstDash val="solid"/>
            <a:round/>
            <a:headEnd len="med" w="med" type="none"/>
            <a:tailEnd len="med" w="med" type="none"/>
          </a:ln>
        </p:spPr>
      </p:cxnSp>
      <p:cxnSp>
        <p:nvCxnSpPr>
          <p:cNvPr id="1988" name="Google Shape;1988;p183"/>
          <p:cNvCxnSpPr>
            <a:endCxn id="1984" idx="1"/>
          </p:cNvCxnSpPr>
          <p:nvPr/>
        </p:nvCxnSpPr>
        <p:spPr>
          <a:xfrm flipH="1" rot="10800000">
            <a:off x="2318526" y="3461957"/>
            <a:ext cx="1249500" cy="26400"/>
          </a:xfrm>
          <a:prstGeom prst="curvedConnector4">
            <a:avLst>
              <a:gd fmla="val 48914" name="adj1"/>
              <a:gd fmla="val -75067" name="adj2"/>
            </a:avLst>
          </a:prstGeom>
          <a:noFill/>
          <a:ln cap="flat" cmpd="sng" w="9525">
            <a:solidFill>
              <a:srgbClr val="FF0000"/>
            </a:solidFill>
            <a:prstDash val="solid"/>
            <a:round/>
            <a:headEnd len="med" w="med" type="none"/>
            <a:tailEnd len="med" w="med" type="none"/>
          </a:ln>
        </p:spPr>
      </p:cxnSp>
      <p:cxnSp>
        <p:nvCxnSpPr>
          <p:cNvPr id="1989" name="Google Shape;1989;p183"/>
          <p:cNvCxnSpPr>
            <a:endCxn id="1984" idx="3"/>
          </p:cNvCxnSpPr>
          <p:nvPr/>
        </p:nvCxnSpPr>
        <p:spPr>
          <a:xfrm flipH="1" rot="10800000">
            <a:off x="2305926" y="3794793"/>
            <a:ext cx="1262100" cy="222900"/>
          </a:xfrm>
          <a:prstGeom prst="curvedConnector2">
            <a:avLst/>
          </a:prstGeom>
          <a:noFill/>
          <a:ln cap="flat" cmpd="sng" w="9525">
            <a:solidFill>
              <a:srgbClr val="FF0000"/>
            </a:solidFill>
            <a:prstDash val="solid"/>
            <a:round/>
            <a:headEnd len="med" w="med" type="none"/>
            <a:tailEnd len="med" w="med" type="none"/>
          </a:ln>
        </p:spPr>
      </p:cxnSp>
      <p:cxnSp>
        <p:nvCxnSpPr>
          <p:cNvPr id="1990" name="Google Shape;1990;p183"/>
          <p:cNvCxnSpPr>
            <a:endCxn id="1984" idx="3"/>
          </p:cNvCxnSpPr>
          <p:nvPr/>
        </p:nvCxnSpPr>
        <p:spPr>
          <a:xfrm>
            <a:off x="2318826" y="3693393"/>
            <a:ext cx="1249200" cy="101400"/>
          </a:xfrm>
          <a:prstGeom prst="curvedConnector4">
            <a:avLst>
              <a:gd fmla="val 48913" name="adj1"/>
              <a:gd fmla="val 44559" name="adj2"/>
            </a:avLst>
          </a:prstGeom>
          <a:noFill/>
          <a:ln cap="flat" cmpd="sng" w="9525">
            <a:solidFill>
              <a:srgbClr val="FF0000"/>
            </a:solidFill>
            <a:prstDash val="solid"/>
            <a:round/>
            <a:headEnd len="med" w="med" type="none"/>
            <a:tailEnd len="med" w="med" type="none"/>
          </a:ln>
        </p:spPr>
      </p:cxnSp>
      <p:sp>
        <p:nvSpPr>
          <p:cNvPr id="1991" name="Google Shape;1991;p183"/>
          <p:cNvSpPr/>
          <p:nvPr/>
        </p:nvSpPr>
        <p:spPr>
          <a:xfrm>
            <a:off x="4812950" y="31625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3"/>
          <p:cNvSpPr/>
          <p:nvPr/>
        </p:nvSpPr>
        <p:spPr>
          <a:xfrm>
            <a:off x="4812950" y="369340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3" name="Google Shape;1993;p183"/>
          <p:cNvCxnSpPr>
            <a:stCxn id="1984" idx="1"/>
            <a:endCxn id="1991" idx="2"/>
          </p:cNvCxnSpPr>
          <p:nvPr/>
        </p:nvCxnSpPr>
        <p:spPr>
          <a:xfrm rot="-5400000">
            <a:off x="4087176" y="2736107"/>
            <a:ext cx="206700" cy="1245000"/>
          </a:xfrm>
          <a:prstGeom prst="curvedConnector2">
            <a:avLst/>
          </a:prstGeom>
          <a:noFill/>
          <a:ln cap="flat" cmpd="sng" w="19050">
            <a:solidFill>
              <a:srgbClr val="FF0000"/>
            </a:solidFill>
            <a:prstDash val="solid"/>
            <a:round/>
            <a:headEnd len="med" w="med" type="none"/>
            <a:tailEnd len="med" w="med" type="none"/>
          </a:ln>
        </p:spPr>
      </p:cxnSp>
      <p:cxnSp>
        <p:nvCxnSpPr>
          <p:cNvPr id="1994" name="Google Shape;1994;p183"/>
          <p:cNvCxnSpPr>
            <a:stCxn id="1984" idx="3"/>
            <a:endCxn id="1992" idx="3"/>
          </p:cNvCxnSpPr>
          <p:nvPr/>
        </p:nvCxnSpPr>
        <p:spPr>
          <a:xfrm flipH="1" rot="-5400000">
            <a:off x="4175526" y="3187293"/>
            <a:ext cx="57000" cy="1272000"/>
          </a:xfrm>
          <a:prstGeom prst="curvedConnector3">
            <a:avLst>
              <a:gd fmla="val 217688" name="adj1"/>
            </a:avLst>
          </a:prstGeom>
          <a:noFill/>
          <a:ln cap="flat" cmpd="sng" w="19050">
            <a:solidFill>
              <a:srgbClr val="FF0000"/>
            </a:solidFill>
            <a:prstDash val="solid"/>
            <a:round/>
            <a:headEnd len="med" w="med" type="none"/>
            <a:tailEnd len="med" w="med" type="none"/>
          </a:ln>
        </p:spPr>
      </p:cxnSp>
      <p:sp>
        <p:nvSpPr>
          <p:cNvPr id="1995" name="Google Shape;1995;p183"/>
          <p:cNvSpPr/>
          <p:nvPr/>
        </p:nvSpPr>
        <p:spPr>
          <a:xfrm>
            <a:off x="5138525" y="316432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3"/>
          <p:cNvSpPr/>
          <p:nvPr/>
        </p:nvSpPr>
        <p:spPr>
          <a:xfrm>
            <a:off x="5138525" y="369517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p:nvPr/>
        </p:nvSpPr>
        <p:spPr>
          <a:xfrm>
            <a:off x="5138525" y="34297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83"/>
          <p:cNvCxnSpPr>
            <a:stCxn id="1991" idx="6"/>
            <a:endCxn id="1995" idx="2"/>
          </p:cNvCxnSpPr>
          <p:nvPr/>
        </p:nvCxnSpPr>
        <p:spPr>
          <a:xfrm>
            <a:off x="4998350" y="325525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1999" name="Google Shape;1999;p183"/>
          <p:cNvCxnSpPr>
            <a:stCxn id="1991" idx="6"/>
            <a:endCxn id="1997" idx="2"/>
          </p:cNvCxnSpPr>
          <p:nvPr/>
        </p:nvCxnSpPr>
        <p:spPr>
          <a:xfrm>
            <a:off x="4998350" y="3255250"/>
            <a:ext cx="140100" cy="2673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0" name="Google Shape;2000;p183"/>
          <p:cNvCxnSpPr>
            <a:stCxn id="1992" idx="6"/>
            <a:endCxn id="1997" idx="2"/>
          </p:cNvCxnSpPr>
          <p:nvPr/>
        </p:nvCxnSpPr>
        <p:spPr>
          <a:xfrm flipH="1" rot="10800000">
            <a:off x="4998350" y="3522400"/>
            <a:ext cx="140100" cy="2637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1" name="Google Shape;2001;p183"/>
          <p:cNvCxnSpPr>
            <a:stCxn id="1992" idx="6"/>
            <a:endCxn id="1996" idx="2"/>
          </p:cNvCxnSpPr>
          <p:nvPr/>
        </p:nvCxnSpPr>
        <p:spPr>
          <a:xfrm>
            <a:off x="4998350" y="378610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2" name="Google Shape;2002;p183"/>
          <p:cNvCxnSpPr>
            <a:stCxn id="1995" idx="6"/>
          </p:cNvCxnSpPr>
          <p:nvPr/>
        </p:nvCxnSpPr>
        <p:spPr>
          <a:xfrm>
            <a:off x="5323925" y="3257025"/>
            <a:ext cx="365400" cy="1410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3" name="Google Shape;2003;p183"/>
          <p:cNvCxnSpPr/>
          <p:nvPr/>
        </p:nvCxnSpPr>
        <p:spPr>
          <a:xfrm>
            <a:off x="5323925" y="3522400"/>
            <a:ext cx="385500" cy="759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4" name="Google Shape;2004;p183"/>
          <p:cNvCxnSpPr>
            <a:stCxn id="1996" idx="6"/>
          </p:cNvCxnSpPr>
          <p:nvPr/>
        </p:nvCxnSpPr>
        <p:spPr>
          <a:xfrm flipH="1" rot="10800000">
            <a:off x="5323925" y="3708375"/>
            <a:ext cx="470700" cy="79500"/>
          </a:xfrm>
          <a:prstGeom prst="curvedConnector3">
            <a:avLst>
              <a:gd fmla="val 50000" name="adj1"/>
            </a:avLst>
          </a:prstGeom>
          <a:noFill/>
          <a:ln cap="flat" cmpd="sng" w="19050">
            <a:solidFill>
              <a:srgbClr val="FF00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atermark.jpg" id="255" name="Google Shape;25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6" name="Google Shape;25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 name="Google Shape;25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 name="Google Shape;258;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59" name="Google Shape;259;p40"/>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0"/>
          <p:cNvCxnSpPr>
            <a:stCxn id="259" idx="3"/>
            <a:endCxn id="260"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sp>
        <p:nvSpPr>
          <p:cNvPr id="262" name="Google Shape;262;p40"/>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63" name="Google Shape;263;p40"/>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64" name="Google Shape;264;p40"/>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Clean and format your data (using Keras)</a:t>
            </a:r>
            <a:endParaRPr sz="2600">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idea then inspired an ANN architecture that would become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Famously implemented in the 1998 paper by Yann LeCun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LeNet-5 architecture was first used to classify the MNIST data set.</a:t>
            </a:r>
            <a:endParaRPr sz="3000">
              <a:solidFill>
                <a:srgbClr val="434343"/>
              </a:solidFill>
              <a:latin typeface="Montserrat"/>
              <a:ea typeface="Montserrat"/>
              <a:cs typeface="Montserrat"/>
              <a:sym typeface="Montserrat"/>
            </a:endParaRPr>
          </a:p>
        </p:txBody>
      </p:sp>
      <p:pic>
        <p:nvPicPr>
          <p:cNvPr descr="watermark.jpg" id="2011" name="Google Shape;2011;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8" name="Google Shape;2018;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learning about CNNs you’ll often see a diagram like this:</a:t>
            </a:r>
            <a:endParaRPr sz="3000">
              <a:solidFill>
                <a:srgbClr val="434343"/>
              </a:solidFill>
              <a:latin typeface="Montserrat"/>
              <a:ea typeface="Montserrat"/>
              <a:cs typeface="Montserrat"/>
              <a:sym typeface="Montserrat"/>
            </a:endParaRPr>
          </a:p>
        </p:txBody>
      </p:sp>
      <p:pic>
        <p:nvPicPr>
          <p:cNvPr descr="watermark.jpg" id="2019" name="Google Shape;2019;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0" name="Google Shape;2020;p18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6" name="Google Shape;2026;p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break down the various aspects of a CNN seen here:</a:t>
            </a:r>
            <a:endParaRPr sz="3000">
              <a:solidFill>
                <a:srgbClr val="434343"/>
              </a:solidFill>
              <a:latin typeface="Montserrat"/>
              <a:ea typeface="Montserrat"/>
              <a:cs typeface="Montserrat"/>
              <a:sym typeface="Montserrat"/>
            </a:endParaRPr>
          </a:p>
        </p:txBody>
      </p:sp>
      <p:pic>
        <p:nvPicPr>
          <p:cNvPr descr="watermark.jpg" id="2027" name="Google Shape;2027;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8" name="Google Shape;2028;p186"/>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4" name="Google Shape;203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DNN vs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and Filters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Padding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 Dropout</a:t>
            </a:r>
            <a:endParaRPr sz="3000">
              <a:solidFill>
                <a:srgbClr val="434343"/>
              </a:solidFill>
              <a:latin typeface="Montserrat"/>
              <a:ea typeface="Montserrat"/>
              <a:cs typeface="Montserrat"/>
              <a:sym typeface="Montserrat"/>
            </a:endParaRPr>
          </a:p>
        </p:txBody>
      </p:sp>
      <p:pic>
        <p:nvPicPr>
          <p:cNvPr descr="watermark.jpg" id="2035" name="Google Shape;2035;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6" name="Google Shape;2036;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2" name="Google Shape;2042;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Tensors are N-Dimensional Arrays that we build up to: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Scalar - 3</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 [3,4,5]</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Matrix - [ [3,4] , [5,6] , [7,8] ]</a:t>
            </a:r>
            <a:endParaRPr sz="3000">
              <a:solidFill>
                <a:srgbClr val="434343"/>
              </a:solidFill>
              <a:latin typeface="Montserrat"/>
              <a:ea typeface="Montserrat"/>
              <a:cs typeface="Montserrat"/>
              <a:sym typeface="Montserrat"/>
            </a:endParaRPr>
          </a:p>
          <a:p>
            <a:pPr indent="-419100" lvl="1" marL="13716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 - [[ [ 1, 2] , [ 3, 4] ],</a:t>
            </a:r>
            <a:endParaRPr sz="30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3000">
                <a:solidFill>
                  <a:srgbClr val="434343"/>
                </a:solidFill>
                <a:latin typeface="Montserrat"/>
                <a:ea typeface="Montserrat"/>
                <a:cs typeface="Montserrat"/>
                <a:sym typeface="Montserrat"/>
              </a:rPr>
              <a:t>                         [[ 5, 6] , [ 7, 8]]]</a:t>
            </a:r>
            <a:endParaRPr sz="3000">
              <a:solidFill>
                <a:srgbClr val="434343"/>
              </a:solidFill>
              <a:latin typeface="Montserrat"/>
              <a:ea typeface="Montserrat"/>
              <a:cs typeface="Montserrat"/>
              <a:sym typeface="Montserrat"/>
            </a:endParaRPr>
          </a:p>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3" name="Google Shape;2043;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4" name="Google Shape;2044;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0" name="Google Shape;2050;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 make it very convenient to feed in sets of images into our model - (I,H,W,C)</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 :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 Height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 Width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 Color Channels: 1-Grayscale, 3-RGB</a:t>
            </a:r>
            <a:endParaRPr sz="3000">
              <a:solidFill>
                <a:srgbClr val="434343"/>
              </a:solidFill>
              <a:latin typeface="Montserrat"/>
              <a:ea typeface="Montserrat"/>
              <a:cs typeface="Montserrat"/>
              <a:sym typeface="Montserrat"/>
            </a:endParaRPr>
          </a:p>
        </p:txBody>
      </p:sp>
      <p:pic>
        <p:nvPicPr>
          <p:cNvPr descr="watermark.jpg" id="2051" name="Google Shape;2051;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2" name="Google Shape;2052;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8" name="Google Shape;2058;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the difference between a Densely Connected Neural Network and a Convolutional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we’ve already been able to create DNNs with tf.estimator API.</a:t>
            </a:r>
            <a:endParaRPr sz="3000">
              <a:solidFill>
                <a:srgbClr val="434343"/>
              </a:solidFill>
              <a:latin typeface="Montserrat"/>
              <a:ea typeface="Montserrat"/>
              <a:cs typeface="Montserrat"/>
              <a:sym typeface="Montserrat"/>
            </a:endParaRPr>
          </a:p>
        </p:txBody>
      </p:sp>
      <p:pic>
        <p:nvPicPr>
          <p:cNvPr descr="watermark.jpg" id="2059" name="Google Shape;2059;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0" name="Google Shape;2060;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6" name="Google Shape;2066;p191"/>
          <p:cNvSpPr txBox="1"/>
          <p:nvPr>
            <p:ph idx="1" type="body"/>
          </p:nvPr>
        </p:nvSpPr>
        <p:spPr>
          <a:xfrm>
            <a:off x="311700" y="1152475"/>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Densely Connected layer</a:t>
            </a:r>
            <a:endParaRPr sz="3000">
              <a:solidFill>
                <a:srgbClr val="434343"/>
              </a:solidFill>
              <a:latin typeface="Montserrat"/>
              <a:ea typeface="Montserrat"/>
              <a:cs typeface="Montserrat"/>
              <a:sym typeface="Montserrat"/>
            </a:endParaRPr>
          </a:p>
        </p:txBody>
      </p:sp>
      <p:pic>
        <p:nvPicPr>
          <p:cNvPr descr="watermark.jpg" id="2067" name="Google Shape;2067;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8" name="Google Shape;2068;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69" name="Google Shape;2069;p191"/>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1"/>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1"/>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1"/>
          <p:cNvSpPr/>
          <p:nvPr/>
        </p:nvSpPr>
        <p:spPr>
          <a:xfrm>
            <a:off x="3563075" y="18575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1"/>
          <p:cNvSpPr/>
          <p:nvPr/>
        </p:nvSpPr>
        <p:spPr>
          <a:xfrm>
            <a:off x="3563075" y="25631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1"/>
          <p:cNvSpPr/>
          <p:nvPr/>
        </p:nvSpPr>
        <p:spPr>
          <a:xfrm>
            <a:off x="3563075" y="33444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1"/>
          <p:cNvSpPr/>
          <p:nvPr/>
        </p:nvSpPr>
        <p:spPr>
          <a:xfrm>
            <a:off x="3540175" y="41257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91"/>
          <p:cNvCxnSpPr>
            <a:stCxn id="2069" idx="6"/>
            <a:endCxn id="2072" idx="2"/>
          </p:cNvCxnSpPr>
          <p:nvPr/>
        </p:nvCxnSpPr>
        <p:spPr>
          <a:xfrm flipH="1" rot="10800000">
            <a:off x="2428950" y="212557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77" name="Google Shape;2077;p191"/>
          <p:cNvCxnSpPr>
            <a:stCxn id="2069" idx="6"/>
            <a:endCxn id="2073" idx="2"/>
          </p:cNvCxnSpPr>
          <p:nvPr/>
        </p:nvCxnSpPr>
        <p:spPr>
          <a:xfrm>
            <a:off x="2428950" y="2508975"/>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078" name="Google Shape;2078;p191"/>
          <p:cNvCxnSpPr>
            <a:stCxn id="2069" idx="6"/>
            <a:endCxn id="2074" idx="2"/>
          </p:cNvCxnSpPr>
          <p:nvPr/>
        </p:nvCxnSpPr>
        <p:spPr>
          <a:xfrm>
            <a:off x="2428950" y="2508975"/>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079" name="Google Shape;2079;p191"/>
          <p:cNvCxnSpPr>
            <a:endCxn id="2075" idx="2"/>
          </p:cNvCxnSpPr>
          <p:nvPr/>
        </p:nvCxnSpPr>
        <p:spPr>
          <a:xfrm>
            <a:off x="2428975" y="3268600"/>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080" name="Google Shape;2080;p191"/>
          <p:cNvCxnSpPr>
            <a:endCxn id="2075" idx="2"/>
          </p:cNvCxnSpPr>
          <p:nvPr/>
        </p:nvCxnSpPr>
        <p:spPr>
          <a:xfrm>
            <a:off x="2428975" y="3995800"/>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081" name="Google Shape;2081;p191"/>
          <p:cNvCxnSpPr>
            <a:stCxn id="2071" idx="6"/>
            <a:endCxn id="2074" idx="2"/>
          </p:cNvCxnSpPr>
          <p:nvPr/>
        </p:nvCxnSpPr>
        <p:spPr>
          <a:xfrm flipH="1" rot="10800000">
            <a:off x="2428950" y="361242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82" name="Google Shape;2082;p191"/>
          <p:cNvCxnSpPr>
            <a:stCxn id="2071" idx="6"/>
            <a:endCxn id="2073" idx="2"/>
          </p:cNvCxnSpPr>
          <p:nvPr/>
        </p:nvCxnSpPr>
        <p:spPr>
          <a:xfrm flipH="1" rot="10800000">
            <a:off x="2428950" y="2830925"/>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083" name="Google Shape;2083;p191"/>
          <p:cNvCxnSpPr>
            <a:stCxn id="2071" idx="6"/>
            <a:endCxn id="2072" idx="2"/>
          </p:cNvCxnSpPr>
          <p:nvPr/>
        </p:nvCxnSpPr>
        <p:spPr>
          <a:xfrm flipH="1" rot="10800000">
            <a:off x="2428950" y="2125325"/>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084" name="Google Shape;2084;p191"/>
          <p:cNvCxnSpPr>
            <a:stCxn id="2069" idx="6"/>
            <a:endCxn id="2075" idx="2"/>
          </p:cNvCxnSpPr>
          <p:nvPr/>
        </p:nvCxnSpPr>
        <p:spPr>
          <a:xfrm>
            <a:off x="2428950" y="2508975"/>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085" name="Google Shape;2085;p191"/>
          <p:cNvCxnSpPr>
            <a:stCxn id="2070" idx="6"/>
            <a:endCxn id="2072" idx="2"/>
          </p:cNvCxnSpPr>
          <p:nvPr/>
        </p:nvCxnSpPr>
        <p:spPr>
          <a:xfrm flipH="1" rot="10800000">
            <a:off x="2428950" y="2125600"/>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086" name="Google Shape;2086;p191"/>
          <p:cNvCxnSpPr>
            <a:endCxn id="2073" idx="2"/>
          </p:cNvCxnSpPr>
          <p:nvPr/>
        </p:nvCxnSpPr>
        <p:spPr>
          <a:xfrm flipH="1" rot="10800000">
            <a:off x="2429075" y="2831050"/>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087" name="Google Shape;2087;p191"/>
          <p:cNvCxnSpPr>
            <a:stCxn id="2070" idx="6"/>
            <a:endCxn id="2074" idx="2"/>
          </p:cNvCxnSpPr>
          <p:nvPr/>
        </p:nvCxnSpPr>
        <p:spPr>
          <a:xfrm>
            <a:off x="2428950" y="3252400"/>
            <a:ext cx="1134000" cy="360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93" name="Google Shape;2093;p19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a:t>
            </a:r>
            <a:endParaRPr sz="3000">
              <a:solidFill>
                <a:srgbClr val="434343"/>
              </a:solidFill>
              <a:latin typeface="Montserrat"/>
              <a:ea typeface="Montserrat"/>
              <a:cs typeface="Montserrat"/>
              <a:sym typeface="Montserrat"/>
            </a:endParaRPr>
          </a:p>
        </p:txBody>
      </p:sp>
      <p:pic>
        <p:nvPicPr>
          <p:cNvPr descr="watermark.jpg" id="2094" name="Google Shape;2094;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6" name="Google Shape;2096;p192"/>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3563075" y="15854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3563075" y="2322513"/>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3563075" y="30596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3540175" y="37780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3" name="Google Shape;2103;p192"/>
          <p:cNvCxnSpPr>
            <a:stCxn id="2096" idx="6"/>
            <a:endCxn id="2099" idx="2"/>
          </p:cNvCxnSpPr>
          <p:nvPr/>
        </p:nvCxnSpPr>
        <p:spPr>
          <a:xfrm flipH="1" rot="10800000">
            <a:off x="2428950" y="1853175"/>
            <a:ext cx="1134000" cy="655800"/>
          </a:xfrm>
          <a:prstGeom prst="straightConnector1">
            <a:avLst/>
          </a:prstGeom>
          <a:noFill/>
          <a:ln cap="flat" cmpd="sng" w="28575">
            <a:solidFill>
              <a:srgbClr val="E69138"/>
            </a:solidFill>
            <a:prstDash val="dash"/>
            <a:round/>
            <a:headEnd len="med" w="med" type="none"/>
            <a:tailEnd len="med" w="med" type="none"/>
          </a:ln>
        </p:spPr>
      </p:cxnSp>
      <p:cxnSp>
        <p:nvCxnSpPr>
          <p:cNvPr id="2104" name="Google Shape;2104;p192"/>
          <p:cNvCxnSpPr>
            <a:stCxn id="2096" idx="6"/>
            <a:endCxn id="2100" idx="2"/>
          </p:cNvCxnSpPr>
          <p:nvPr/>
        </p:nvCxnSpPr>
        <p:spPr>
          <a:xfrm>
            <a:off x="2428950" y="2508975"/>
            <a:ext cx="1134000" cy="81300"/>
          </a:xfrm>
          <a:prstGeom prst="straightConnector1">
            <a:avLst/>
          </a:prstGeom>
          <a:noFill/>
          <a:ln cap="flat" cmpd="sng" w="28575">
            <a:solidFill>
              <a:srgbClr val="0000FF"/>
            </a:solidFill>
            <a:prstDash val="dash"/>
            <a:round/>
            <a:headEnd len="med" w="med" type="none"/>
            <a:tailEnd len="med" w="med" type="none"/>
          </a:ln>
        </p:spPr>
      </p:cxnSp>
      <p:cxnSp>
        <p:nvCxnSpPr>
          <p:cNvPr id="2105" name="Google Shape;2105;p192"/>
          <p:cNvCxnSpPr>
            <a:stCxn id="2096" idx="6"/>
            <a:endCxn id="2101" idx="2"/>
          </p:cNvCxnSpPr>
          <p:nvPr/>
        </p:nvCxnSpPr>
        <p:spPr>
          <a:xfrm>
            <a:off x="2428950" y="2508975"/>
            <a:ext cx="1134000" cy="818700"/>
          </a:xfrm>
          <a:prstGeom prst="straightConnector1">
            <a:avLst/>
          </a:prstGeom>
          <a:noFill/>
          <a:ln cap="flat" cmpd="sng" w="28575">
            <a:solidFill>
              <a:srgbClr val="980000"/>
            </a:solidFill>
            <a:prstDash val="dash"/>
            <a:round/>
            <a:headEnd len="med" w="med" type="none"/>
            <a:tailEnd len="med" w="med" type="none"/>
          </a:ln>
        </p:spPr>
      </p:cxnSp>
      <p:cxnSp>
        <p:nvCxnSpPr>
          <p:cNvPr id="2106" name="Google Shape;2106;p192"/>
          <p:cNvCxnSpPr>
            <a:stCxn id="2097" idx="6"/>
            <a:endCxn id="2102" idx="2"/>
          </p:cNvCxnSpPr>
          <p:nvPr/>
        </p:nvCxnSpPr>
        <p:spPr>
          <a:xfrm>
            <a:off x="2428950" y="3252400"/>
            <a:ext cx="1111200" cy="793500"/>
          </a:xfrm>
          <a:prstGeom prst="straightConnector1">
            <a:avLst/>
          </a:prstGeom>
          <a:noFill/>
          <a:ln cap="flat" cmpd="sng" w="28575">
            <a:solidFill>
              <a:srgbClr val="980000"/>
            </a:solidFill>
            <a:prstDash val="dash"/>
            <a:round/>
            <a:headEnd len="med" w="med" type="none"/>
            <a:tailEnd len="med" w="med" type="none"/>
          </a:ln>
        </p:spPr>
      </p:cxnSp>
      <p:cxnSp>
        <p:nvCxnSpPr>
          <p:cNvPr id="2107" name="Google Shape;2107;p192"/>
          <p:cNvCxnSpPr>
            <a:stCxn id="2098" idx="6"/>
            <a:endCxn id="2101" idx="2"/>
          </p:cNvCxnSpPr>
          <p:nvPr/>
        </p:nvCxnSpPr>
        <p:spPr>
          <a:xfrm flipH="1" rot="10800000">
            <a:off x="2428950" y="3327425"/>
            <a:ext cx="1134000" cy="668400"/>
          </a:xfrm>
          <a:prstGeom prst="straightConnector1">
            <a:avLst/>
          </a:prstGeom>
          <a:noFill/>
          <a:ln cap="flat" cmpd="sng" w="28575">
            <a:solidFill>
              <a:srgbClr val="E69138"/>
            </a:solidFill>
            <a:prstDash val="dash"/>
            <a:round/>
            <a:headEnd len="med" w="med" type="none"/>
            <a:tailEnd len="med" w="med" type="none"/>
          </a:ln>
        </p:spPr>
      </p:cxnSp>
      <p:cxnSp>
        <p:nvCxnSpPr>
          <p:cNvPr id="2108" name="Google Shape;2108;p192"/>
          <p:cNvCxnSpPr>
            <a:stCxn id="2098" idx="6"/>
            <a:endCxn id="2102" idx="2"/>
          </p:cNvCxnSpPr>
          <p:nvPr/>
        </p:nvCxnSpPr>
        <p:spPr>
          <a:xfrm>
            <a:off x="2428950" y="3995825"/>
            <a:ext cx="1111200" cy="50100"/>
          </a:xfrm>
          <a:prstGeom prst="straightConnector1">
            <a:avLst/>
          </a:prstGeom>
          <a:noFill/>
          <a:ln cap="flat" cmpd="sng" w="28575">
            <a:solidFill>
              <a:srgbClr val="0000FF"/>
            </a:solidFill>
            <a:prstDash val="dash"/>
            <a:round/>
            <a:headEnd len="med" w="med" type="none"/>
            <a:tailEnd len="med" w="med" type="none"/>
          </a:ln>
        </p:spPr>
      </p:cxnSp>
      <p:cxnSp>
        <p:nvCxnSpPr>
          <p:cNvPr id="2109" name="Google Shape;2109;p192"/>
          <p:cNvCxnSpPr>
            <a:stCxn id="2097" idx="6"/>
            <a:endCxn id="2100" idx="2"/>
          </p:cNvCxnSpPr>
          <p:nvPr/>
        </p:nvCxnSpPr>
        <p:spPr>
          <a:xfrm flipH="1" rot="10800000">
            <a:off x="2428950" y="2590300"/>
            <a:ext cx="1134000" cy="662100"/>
          </a:xfrm>
          <a:prstGeom prst="straightConnector1">
            <a:avLst/>
          </a:prstGeom>
          <a:noFill/>
          <a:ln cap="flat" cmpd="sng" w="28575">
            <a:solidFill>
              <a:srgbClr val="E69138"/>
            </a:solidFill>
            <a:prstDash val="dash"/>
            <a:round/>
            <a:headEnd len="med" w="med" type="none"/>
            <a:tailEnd len="med" w="med" type="none"/>
          </a:ln>
        </p:spPr>
      </p:cxnSp>
      <p:cxnSp>
        <p:nvCxnSpPr>
          <p:cNvPr id="2110" name="Google Shape;2110;p192"/>
          <p:cNvCxnSpPr>
            <a:stCxn id="2097" idx="6"/>
            <a:endCxn id="2101" idx="2"/>
          </p:cNvCxnSpPr>
          <p:nvPr/>
        </p:nvCxnSpPr>
        <p:spPr>
          <a:xfrm>
            <a:off x="2428950" y="3252400"/>
            <a:ext cx="1134000" cy="75000"/>
          </a:xfrm>
          <a:prstGeom prst="straightConnector1">
            <a:avLst/>
          </a:prstGeom>
          <a:noFill/>
          <a:ln cap="flat" cmpd="sng" w="28575">
            <a:solidFill>
              <a:srgbClr val="0000FF"/>
            </a:solidFill>
            <a:prstDash val="dash"/>
            <a:round/>
            <a:headEnd len="med" w="med" type="none"/>
            <a:tailEnd len="med" w="med" type="none"/>
          </a:ln>
        </p:spPr>
      </p:cxnSp>
      <p:sp>
        <p:nvSpPr>
          <p:cNvPr id="2111" name="Google Shape;2111;p192"/>
          <p:cNvSpPr/>
          <p:nvPr/>
        </p:nvSpPr>
        <p:spPr>
          <a:xfrm>
            <a:off x="3563075" y="44963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192"/>
          <p:cNvCxnSpPr>
            <a:stCxn id="2098" idx="6"/>
            <a:endCxn id="2111" idx="2"/>
          </p:cNvCxnSpPr>
          <p:nvPr/>
        </p:nvCxnSpPr>
        <p:spPr>
          <a:xfrm>
            <a:off x="2428950" y="3995825"/>
            <a:ext cx="1134000" cy="7686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8" name="Google Shape;2118;p19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unit is connected to a smaller number of nearby units in next layer. </a:t>
            </a:r>
            <a:endParaRPr sz="3000">
              <a:solidFill>
                <a:srgbClr val="434343"/>
              </a:solidFill>
              <a:latin typeface="Montserrat"/>
              <a:ea typeface="Montserrat"/>
              <a:cs typeface="Montserrat"/>
              <a:sym typeface="Montserrat"/>
            </a:endParaRPr>
          </a:p>
        </p:txBody>
      </p:sp>
      <p:pic>
        <p:nvPicPr>
          <p:cNvPr descr="watermark.jpg" id="2119" name="Google Shape;2119;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0" name="Google Shape;2120;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21" name="Google Shape;2121;p193"/>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3"/>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3"/>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3"/>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3"/>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3"/>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3"/>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193"/>
          <p:cNvCxnSpPr>
            <a:stCxn id="2121" idx="6"/>
            <a:endCxn id="2124"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29" name="Google Shape;2129;p193"/>
          <p:cNvCxnSpPr>
            <a:stCxn id="2121" idx="6"/>
            <a:endCxn id="2125"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30" name="Google Shape;2130;p193"/>
          <p:cNvCxnSpPr>
            <a:stCxn id="2121" idx="6"/>
            <a:endCxn id="2126"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31" name="Google Shape;2131;p193"/>
          <p:cNvCxnSpPr>
            <a:stCxn id="2122" idx="6"/>
            <a:endCxn id="2127"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32" name="Google Shape;2132;p193"/>
          <p:cNvCxnSpPr>
            <a:stCxn id="2123" idx="6"/>
            <a:endCxn id="2126"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33" name="Google Shape;2133;p193"/>
          <p:cNvCxnSpPr>
            <a:stCxn id="2123" idx="6"/>
            <a:endCxn id="2127"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34" name="Google Shape;2134;p193"/>
          <p:cNvCxnSpPr>
            <a:stCxn id="2122" idx="6"/>
            <a:endCxn id="2125"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35" name="Google Shape;2135;p193"/>
          <p:cNvCxnSpPr>
            <a:stCxn id="2122" idx="6"/>
            <a:endCxn id="2126"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36" name="Google Shape;2136;p193"/>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193"/>
          <p:cNvCxnSpPr>
            <a:stCxn id="2123" idx="6"/>
            <a:endCxn id="2136"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watermark.jpg" id="269" name="Google Shape;269;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 name="Google Shape;270;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1" name="Google Shape;27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 name="Google Shape;272;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73" name="Google Shape;273;p41"/>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a:stCxn id="273" idx="3"/>
            <a:endCxn id="274"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78" name="Google Shape;278;p41"/>
          <p:cNvCxnSpPr>
            <a:endCxn id="275"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79" name="Google Shape;279;p41"/>
          <p:cNvCxnSpPr>
            <a:stCxn id="274" idx="0"/>
            <a:endCxn id="27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80" name="Google Shape;280;p41"/>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81" name="Google Shape;281;p41"/>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82" name="Google Shape;282;p41"/>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83" name="Google Shape;283;p41"/>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Training</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3" name="Google Shape;2143;p19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why bother with a CNN instead of a DNN?</a:t>
            </a:r>
            <a:endParaRPr sz="3000">
              <a:solidFill>
                <a:srgbClr val="434343"/>
              </a:solidFill>
              <a:latin typeface="Montserrat"/>
              <a:ea typeface="Montserrat"/>
              <a:cs typeface="Montserrat"/>
              <a:sym typeface="Montserrat"/>
            </a:endParaRPr>
          </a:p>
        </p:txBody>
      </p:sp>
      <p:pic>
        <p:nvPicPr>
          <p:cNvPr descr="watermark.jpg" id="2144" name="Google Shape;214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5" name="Google Shape;214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6" name="Google Shape;2146;p194"/>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4"/>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4"/>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4"/>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4"/>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4"/>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94"/>
          <p:cNvCxnSpPr>
            <a:stCxn id="2146" idx="6"/>
            <a:endCxn id="2149"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54" name="Google Shape;2154;p194"/>
          <p:cNvCxnSpPr>
            <a:stCxn id="2146" idx="6"/>
            <a:endCxn id="2150"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55" name="Google Shape;2155;p194"/>
          <p:cNvCxnSpPr>
            <a:stCxn id="2146" idx="6"/>
            <a:endCxn id="2151"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56" name="Google Shape;2156;p194"/>
          <p:cNvCxnSpPr>
            <a:stCxn id="2147" idx="6"/>
            <a:endCxn id="2152"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57" name="Google Shape;2157;p194"/>
          <p:cNvCxnSpPr>
            <a:stCxn id="2148" idx="6"/>
            <a:endCxn id="2151"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58" name="Google Shape;2158;p194"/>
          <p:cNvCxnSpPr>
            <a:stCxn id="2148" idx="6"/>
            <a:endCxn id="2152"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59" name="Google Shape;2159;p194"/>
          <p:cNvCxnSpPr>
            <a:stCxn id="2147" idx="6"/>
            <a:endCxn id="2150"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60" name="Google Shape;2160;p194"/>
          <p:cNvCxnSpPr>
            <a:stCxn id="2147" idx="6"/>
            <a:endCxn id="2151"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61" name="Google Shape;2161;p194"/>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94"/>
          <p:cNvCxnSpPr>
            <a:stCxn id="2148" idx="6"/>
            <a:endCxn id="2161"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68" name="Google Shape;2168;p19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dataset was 28 by 28 pixels (784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most images are at least 256 by 256 or greater, (&lt;56k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leads to too many parameters, unscalable to new images.</a:t>
            </a:r>
            <a:endParaRPr sz="3000">
              <a:solidFill>
                <a:srgbClr val="434343"/>
              </a:solidFill>
              <a:latin typeface="Montserrat"/>
              <a:ea typeface="Montserrat"/>
              <a:cs typeface="Montserrat"/>
              <a:sym typeface="Montserrat"/>
            </a:endParaRPr>
          </a:p>
        </p:txBody>
      </p:sp>
      <p:pic>
        <p:nvPicPr>
          <p:cNvPr descr="watermark.jpg" id="2169" name="Google Shape;2169;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9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also have a major advantage for image processing, where pixels nearby to each other are much more correlated to each other for image detection. </a:t>
            </a:r>
            <a:endParaRPr sz="3000">
              <a:solidFill>
                <a:srgbClr val="434343"/>
              </a:solidFill>
              <a:latin typeface="Montserrat"/>
              <a:ea typeface="Montserrat"/>
              <a:cs typeface="Montserrat"/>
              <a:sym typeface="Montserrat"/>
            </a:endParaRPr>
          </a:p>
        </p:txBody>
      </p:sp>
      <p:pic>
        <p:nvPicPr>
          <p:cNvPr descr="watermark.jpg" id="2177" name="Google Shape;2177;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96"/>
          <p:cNvSpPr/>
          <p:nvPr/>
        </p:nvSpPr>
        <p:spPr>
          <a:xfrm>
            <a:off x="3731175" y="3327875"/>
            <a:ext cx="1422300" cy="142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6"/>
          <p:cNvSpPr/>
          <p:nvPr/>
        </p:nvSpPr>
        <p:spPr>
          <a:xfrm>
            <a:off x="3986600" y="362337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6"/>
          <p:cNvSpPr/>
          <p:nvPr/>
        </p:nvSpPr>
        <p:spPr>
          <a:xfrm>
            <a:off x="3963725" y="382362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87" name="Google Shape;2187;p19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CNN layer looks at an increasingly larger part of the image.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Having units only connected to nearby units also aids in </a:t>
            </a:r>
            <a:r>
              <a:rPr i="1" lang="en" sz="3000">
                <a:solidFill>
                  <a:srgbClr val="434343"/>
                </a:solidFill>
                <a:latin typeface="Montserrat"/>
                <a:ea typeface="Montserrat"/>
                <a:cs typeface="Montserrat"/>
                <a:sym typeface="Montserrat"/>
              </a:rPr>
              <a:t>invariance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CNN also helps with regularization, limiting the search of weights to the size of the convolution.</a:t>
            </a:r>
            <a:endParaRPr sz="3000">
              <a:solidFill>
                <a:srgbClr val="434343"/>
              </a:solidFill>
              <a:latin typeface="Montserrat"/>
              <a:ea typeface="Montserrat"/>
              <a:cs typeface="Montserrat"/>
              <a:sym typeface="Montserrat"/>
            </a:endParaRPr>
          </a:p>
        </p:txBody>
      </p:sp>
      <p:pic>
        <p:nvPicPr>
          <p:cNvPr descr="watermark.jpg" id="2188" name="Google Shape;218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9" name="Google Shape;218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95" name="Google Shape;2195;p19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the convolutional neural network relates to image recognition!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start with the input layer, the image itself.</a:t>
            </a:r>
            <a:endParaRPr sz="3000">
              <a:solidFill>
                <a:srgbClr val="434343"/>
              </a:solidFill>
              <a:latin typeface="Montserrat"/>
              <a:ea typeface="Montserrat"/>
              <a:cs typeface="Montserrat"/>
              <a:sym typeface="Montserrat"/>
            </a:endParaRPr>
          </a:p>
        </p:txBody>
      </p:sp>
      <p:pic>
        <p:nvPicPr>
          <p:cNvPr descr="watermark.jpg" id="2196" name="Google Shape;219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7" name="Google Shape;219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8" name="Google Shape;2198;p198"/>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8"/>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5" name="Google Shape;2205;p19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06" name="Google Shape;2206;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8" name="Google Shape;2208;p199"/>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9"/>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9"/>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1" name="Google Shape;2211;p199"/>
          <p:cNvCxnSpPr>
            <a:stCxn id="2210" idx="1"/>
            <a:endCxn id="2212"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3" name="Google Shape;2213;p199"/>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14" name="Google Shape;2214;p199"/>
          <p:cNvCxnSpPr>
            <a:endCxn id="2210"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15" name="Google Shape;2215;p199"/>
          <p:cNvCxnSpPr>
            <a:endCxn id="2212"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2" name="Google Shape;2212;p199"/>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9"/>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99"/>
          <p:cNvCxnSpPr>
            <a:stCxn id="2216" idx="1"/>
            <a:endCxn id="2218"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9" name="Google Shape;2219;p199"/>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20" name="Google Shape;2220;p199"/>
          <p:cNvCxnSpPr>
            <a:endCxn id="2216"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21" name="Google Shape;2221;p199"/>
          <p:cNvCxnSpPr>
            <a:endCxn id="2218"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8" name="Google Shape;2218;p199"/>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9"/>
          <p:cNvSpPr/>
          <p:nvPr/>
        </p:nvSpPr>
        <p:spPr>
          <a:xfrm>
            <a:off x="2555450" y="3150613"/>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9"/>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24" name="Google Shape;2224;p199"/>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0" name="Google Shape;2230;p20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31" name="Google Shape;2231;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2" name="Google Shape;2232;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3" name="Google Shape;2233;p200"/>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0"/>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0"/>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200"/>
          <p:cNvCxnSpPr>
            <a:stCxn id="2235" idx="1"/>
            <a:endCxn id="2237"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38" name="Google Shape;2238;p200"/>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39" name="Google Shape;2239;p200"/>
          <p:cNvCxnSpPr>
            <a:endCxn id="2235"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0" name="Google Shape;2240;p200"/>
          <p:cNvCxnSpPr>
            <a:endCxn id="2237"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37" name="Google Shape;2237;p200"/>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0"/>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200"/>
          <p:cNvCxnSpPr>
            <a:stCxn id="2241" idx="1"/>
            <a:endCxn id="2243"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44" name="Google Shape;2244;p200"/>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45" name="Google Shape;2245;p200"/>
          <p:cNvCxnSpPr>
            <a:endCxn id="2241"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6" name="Google Shape;2246;p200"/>
          <p:cNvCxnSpPr>
            <a:endCxn id="2243"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3" name="Google Shape;2243;p200"/>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200"/>
          <p:cNvCxnSpPr>
            <a:stCxn id="2247" idx="1"/>
            <a:endCxn id="2249"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50" name="Google Shape;2250;p200"/>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51" name="Google Shape;2251;p200"/>
          <p:cNvCxnSpPr>
            <a:endCxn id="2247"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52" name="Google Shape;2252;p200"/>
          <p:cNvCxnSpPr>
            <a:endCxn id="2249"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9" name="Google Shape;2249;p200"/>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2600375" y="321732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2555450" y="2595300"/>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56" name="Google Shape;2256;p200"/>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
        <p:nvSpPr>
          <p:cNvPr id="2257" name="Google Shape;2257;p200"/>
          <p:cNvSpPr txBox="1"/>
          <p:nvPr/>
        </p:nvSpPr>
        <p:spPr>
          <a:xfrm>
            <a:off x="6044975" y="3017788"/>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2</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63" name="Google Shape;2263;p20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run into a possible issue for edge neurons! There may not be an input there for them.</a:t>
            </a:r>
            <a:endParaRPr sz="3000">
              <a:solidFill>
                <a:srgbClr val="434343"/>
              </a:solidFill>
              <a:latin typeface="Montserrat"/>
              <a:ea typeface="Montserrat"/>
              <a:cs typeface="Montserrat"/>
              <a:sym typeface="Montserrat"/>
            </a:endParaRPr>
          </a:p>
        </p:txBody>
      </p:sp>
      <p:pic>
        <p:nvPicPr>
          <p:cNvPr descr="watermark.jpg" id="2264" name="Google Shape;2264;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5" name="Google Shape;2265;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6" name="Google Shape;2266;p201"/>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01"/>
          <p:cNvCxnSpPr>
            <a:stCxn id="2266" idx="1"/>
            <a:endCxn id="2268"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69" name="Google Shape;2269;p201"/>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70" name="Google Shape;2270;p201"/>
          <p:cNvCxnSpPr>
            <a:endCxn id="2266"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71" name="Google Shape;2271;p201"/>
          <p:cNvCxnSpPr>
            <a:endCxn id="2268"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68" name="Google Shape;2268;p201"/>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1"/>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8" name="Google Shape;2278;p20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fix this by adding a “padding” of zeros around the image.</a:t>
            </a:r>
            <a:endParaRPr sz="3000">
              <a:solidFill>
                <a:srgbClr val="434343"/>
              </a:solidFill>
              <a:latin typeface="Montserrat"/>
              <a:ea typeface="Montserrat"/>
              <a:cs typeface="Montserrat"/>
              <a:sym typeface="Montserrat"/>
            </a:endParaRPr>
          </a:p>
        </p:txBody>
      </p:sp>
      <p:pic>
        <p:nvPicPr>
          <p:cNvPr descr="watermark.jpg" id="2279" name="Google Shape;2279;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0" name="Google Shape;2280;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81" name="Google Shape;2281;p202"/>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202"/>
          <p:cNvCxnSpPr>
            <a:stCxn id="2281" idx="1"/>
            <a:endCxn id="2283"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84" name="Google Shape;2284;p202"/>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85" name="Google Shape;2285;p202"/>
          <p:cNvCxnSpPr>
            <a:endCxn id="2281"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86" name="Google Shape;2286;p202"/>
          <p:cNvCxnSpPr>
            <a:endCxn id="2283"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83" name="Google Shape;2283;p202"/>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2"/>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2"/>
          <p:cNvSpPr/>
          <p:nvPr/>
        </p:nvSpPr>
        <p:spPr>
          <a:xfrm>
            <a:off x="3479575" y="2837888"/>
            <a:ext cx="4414250" cy="17877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94" name="Google Shape;2294;p20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1-D Convolution in more detail, then expand this idea to 2-D Convolution.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revisit our DNN and convert it to a CNN.</a:t>
            </a:r>
            <a:endParaRPr sz="3000">
              <a:solidFill>
                <a:srgbClr val="434343"/>
              </a:solidFill>
              <a:latin typeface="Montserrat"/>
              <a:ea typeface="Montserrat"/>
              <a:cs typeface="Montserrat"/>
              <a:sym typeface="Montserrat"/>
            </a:endParaRPr>
          </a:p>
        </p:txBody>
      </p:sp>
      <p:pic>
        <p:nvPicPr>
          <p:cNvPr descr="watermark.jpg" id="2295" name="Google Shape;2295;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6" name="Google Shape;2296;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watermark.jpg" id="288" name="Google Shape;28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 name="Google Shape;28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 name="Google Shape;29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 name="Google Shape;291;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92" name="Google Shape;292;p42"/>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813975" y="2707875"/>
            <a:ext cx="1340400" cy="907800"/>
          </a:xfrm>
          <a:prstGeom prst="roundRect">
            <a:avLst>
              <a:gd fmla="val 16667" name="adj"/>
            </a:avLst>
          </a:prstGeom>
          <a:solidFill>
            <a:srgbClr val="C27BA0"/>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2"/>
          <p:cNvCxnSpPr>
            <a:stCxn id="292" idx="3"/>
            <a:endCxn id="293"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42"/>
          <p:cNvCxnSpPr>
            <a:endCxn id="294"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98" name="Google Shape;298;p42"/>
          <p:cNvCxnSpPr>
            <a:stCxn id="293" idx="0"/>
            <a:endCxn id="29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99" name="Google Shape;299;p42"/>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00" name="Google Shape;300;p42"/>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01" name="Google Shape;301;p42"/>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02" name="Google Shape;302;p42"/>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02" name="Google Shape;2302;p204"/>
          <p:cNvSpPr txBox="1"/>
          <p:nvPr>
            <p:ph idx="1" type="body"/>
          </p:nvPr>
        </p:nvSpPr>
        <p:spPr>
          <a:xfrm>
            <a:off x="311700" y="967700"/>
            <a:ext cx="28737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DNN</a:t>
            </a:r>
            <a:endParaRPr sz="3000">
              <a:solidFill>
                <a:srgbClr val="434343"/>
              </a:solidFill>
              <a:latin typeface="Montserrat"/>
              <a:ea typeface="Montserrat"/>
              <a:cs typeface="Montserrat"/>
              <a:sym typeface="Montserrat"/>
            </a:endParaRPr>
          </a:p>
        </p:txBody>
      </p:sp>
      <p:pic>
        <p:nvPicPr>
          <p:cNvPr descr="watermark.jpg" id="2303" name="Google Shape;2303;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4" name="Google Shape;2304;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5" name="Google Shape;2305;p20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2" name="Google Shape;2312;p204"/>
          <p:cNvCxnSpPr>
            <a:stCxn id="2305" idx="6"/>
            <a:endCxn id="23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3" name="Google Shape;2313;p204"/>
          <p:cNvCxnSpPr>
            <a:stCxn id="2305" idx="6"/>
            <a:endCxn id="2309" idx="2"/>
          </p:cNvCxnSpPr>
          <p:nvPr/>
        </p:nvCxnSpPr>
        <p:spPr>
          <a:xfrm flipH="1">
            <a:off x="4005063" y="2336000"/>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314" name="Google Shape;2314;p204"/>
          <p:cNvCxnSpPr>
            <a:stCxn id="2305" idx="6"/>
            <a:endCxn id="2310" idx="2"/>
          </p:cNvCxnSpPr>
          <p:nvPr/>
        </p:nvCxnSpPr>
        <p:spPr>
          <a:xfrm flipH="1">
            <a:off x="4005063" y="2336000"/>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315" name="Google Shape;2315;p204"/>
          <p:cNvCxnSpPr>
            <a:endCxn id="2311" idx="2"/>
          </p:cNvCxnSpPr>
          <p:nvPr/>
        </p:nvCxnSpPr>
        <p:spPr>
          <a:xfrm flipH="1">
            <a:off x="4027838" y="3095625"/>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316" name="Google Shape;2316;p204"/>
          <p:cNvCxnSpPr>
            <a:endCxn id="23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317" name="Google Shape;2317;p204"/>
          <p:cNvCxnSpPr>
            <a:stCxn id="2307" idx="6"/>
            <a:endCxn id="2310" idx="2"/>
          </p:cNvCxnSpPr>
          <p:nvPr/>
        </p:nvCxnSpPr>
        <p:spPr>
          <a:xfrm rot="10800000">
            <a:off x="4005063" y="343945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8" name="Google Shape;2318;p204"/>
          <p:cNvCxnSpPr>
            <a:stCxn id="2307" idx="6"/>
            <a:endCxn id="2309" idx="2"/>
          </p:cNvCxnSpPr>
          <p:nvPr/>
        </p:nvCxnSpPr>
        <p:spPr>
          <a:xfrm rot="10800000">
            <a:off x="4005063" y="2657950"/>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319" name="Google Shape;2319;p204"/>
          <p:cNvCxnSpPr>
            <a:stCxn id="2307" idx="6"/>
            <a:endCxn id="2308" idx="2"/>
          </p:cNvCxnSpPr>
          <p:nvPr/>
        </p:nvCxnSpPr>
        <p:spPr>
          <a:xfrm rot="10800000">
            <a:off x="4005063" y="1952350"/>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320" name="Google Shape;2320;p204"/>
          <p:cNvCxnSpPr>
            <a:stCxn id="2305" idx="6"/>
            <a:endCxn id="2311" idx="2"/>
          </p:cNvCxnSpPr>
          <p:nvPr/>
        </p:nvCxnSpPr>
        <p:spPr>
          <a:xfrm flipH="1">
            <a:off x="4027863" y="2336000"/>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321" name="Google Shape;2321;p204"/>
          <p:cNvCxnSpPr>
            <a:stCxn id="2306" idx="6"/>
            <a:endCxn id="2308" idx="2"/>
          </p:cNvCxnSpPr>
          <p:nvPr/>
        </p:nvCxnSpPr>
        <p:spPr>
          <a:xfrm rot="10800000">
            <a:off x="4005063" y="1952625"/>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322" name="Google Shape;2322;p204"/>
          <p:cNvCxnSpPr>
            <a:endCxn id="23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323" name="Google Shape;2323;p204"/>
          <p:cNvCxnSpPr>
            <a:stCxn id="2306" idx="6"/>
            <a:endCxn id="23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none"/>
            <a:tailEnd len="med" w="med" type="none"/>
          </a:ln>
        </p:spPr>
      </p:cxnSp>
      <p:cxnSp>
        <p:nvCxnSpPr>
          <p:cNvPr id="2324" name="Google Shape;2324;p204"/>
          <p:cNvCxnSpPr>
            <a:stCxn id="232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26" name="Google Shape;2326;p204"/>
          <p:cNvCxnSpPr>
            <a:stCxn id="232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27" name="Google Shape;2327;p20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25" name="Google Shape;2325;p20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4"/>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204"/>
          <p:cNvCxnSpPr>
            <a:stCxn id="233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32" name="Google Shape;2332;p204"/>
          <p:cNvCxnSpPr>
            <a:stCxn id="232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33" name="Google Shape;2333;p204"/>
          <p:cNvCxnSpPr>
            <a:stCxn id="2330" idx="6"/>
            <a:endCxn id="23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34" name="Google Shape;2334;p204"/>
          <p:cNvCxnSpPr>
            <a:stCxn id="2330" idx="5"/>
            <a:endCxn id="23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35" name="Google Shape;2335;p204"/>
          <p:cNvCxnSpPr>
            <a:stCxn id="2330" idx="5"/>
            <a:endCxn id="23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36" name="Google Shape;2336;p204"/>
          <p:cNvCxnSpPr>
            <a:stCxn id="2328" idx="6"/>
            <a:endCxn id="2329" idx="2"/>
          </p:cNvCxnSpPr>
          <p:nvPr/>
        </p:nvCxnSpPr>
        <p:spPr>
          <a:xfrm rot="10800000">
            <a:off x="4004938" y="1247025"/>
            <a:ext cx="1096200" cy="437700"/>
          </a:xfrm>
          <a:prstGeom prst="straightConnector1">
            <a:avLst/>
          </a:prstGeom>
          <a:noFill/>
          <a:ln cap="flat" cmpd="sng" w="19050">
            <a:solidFill>
              <a:schemeClr val="dk2"/>
            </a:solidFill>
            <a:prstDash val="solid"/>
            <a:round/>
            <a:headEnd len="med" w="med" type="none"/>
            <a:tailEnd len="med" w="med" type="none"/>
          </a:ln>
        </p:spPr>
      </p:cxnSp>
      <p:cxnSp>
        <p:nvCxnSpPr>
          <p:cNvPr id="2337" name="Google Shape;2337;p204"/>
          <p:cNvCxnSpPr>
            <a:stCxn id="2305" idx="6"/>
            <a:endCxn id="232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none"/>
            <a:tailEnd len="med" w="med" type="none"/>
          </a:ln>
        </p:spPr>
      </p:cxnSp>
      <p:cxnSp>
        <p:nvCxnSpPr>
          <p:cNvPr id="2338" name="Google Shape;2338;p204"/>
          <p:cNvCxnSpPr>
            <a:stCxn id="2306" idx="6"/>
            <a:endCxn id="2329" idx="2"/>
          </p:cNvCxnSpPr>
          <p:nvPr/>
        </p:nvCxnSpPr>
        <p:spPr>
          <a:xfrm rot="10800000">
            <a:off x="4005063" y="1247025"/>
            <a:ext cx="1134000" cy="1832400"/>
          </a:xfrm>
          <a:prstGeom prst="straightConnector1">
            <a:avLst/>
          </a:prstGeom>
          <a:noFill/>
          <a:ln cap="flat" cmpd="sng" w="19050">
            <a:solidFill>
              <a:schemeClr val="dk2"/>
            </a:solidFill>
            <a:prstDash val="solid"/>
            <a:round/>
            <a:headEnd len="med" w="med" type="none"/>
            <a:tailEnd len="med" w="med" type="none"/>
          </a:ln>
        </p:spPr>
      </p:cxnSp>
      <p:cxnSp>
        <p:nvCxnSpPr>
          <p:cNvPr id="2339" name="Google Shape;2339;p204"/>
          <p:cNvCxnSpPr>
            <a:stCxn id="2307" idx="6"/>
          </p:cNvCxnSpPr>
          <p:nvPr/>
        </p:nvCxnSpPr>
        <p:spPr>
          <a:xfrm rot="10800000">
            <a:off x="4005063" y="1247050"/>
            <a:ext cx="1134000" cy="2575800"/>
          </a:xfrm>
          <a:prstGeom prst="straightConnector1">
            <a:avLst/>
          </a:prstGeom>
          <a:noFill/>
          <a:ln cap="flat" cmpd="sng" w="19050">
            <a:solidFill>
              <a:schemeClr val="dk2"/>
            </a:solidFill>
            <a:prstDash val="solid"/>
            <a:round/>
            <a:headEnd len="med" w="med" type="none"/>
            <a:tailEnd len="med" w="med" type="none"/>
          </a:ln>
        </p:spPr>
      </p:cxnSp>
      <p:cxnSp>
        <p:nvCxnSpPr>
          <p:cNvPr id="2340" name="Google Shape;2340;p204"/>
          <p:cNvCxnSpPr>
            <a:stCxn id="2328" idx="6"/>
            <a:endCxn id="2308" idx="2"/>
          </p:cNvCxnSpPr>
          <p:nvPr/>
        </p:nvCxnSpPr>
        <p:spPr>
          <a:xfrm flipH="1">
            <a:off x="4004938" y="1684725"/>
            <a:ext cx="1096200" cy="267900"/>
          </a:xfrm>
          <a:prstGeom prst="straightConnector1">
            <a:avLst/>
          </a:prstGeom>
          <a:noFill/>
          <a:ln cap="flat" cmpd="sng" w="19050">
            <a:solidFill>
              <a:schemeClr val="dk2"/>
            </a:solidFill>
            <a:prstDash val="solid"/>
            <a:round/>
            <a:headEnd len="med" w="med" type="none"/>
            <a:tailEnd len="med" w="med" type="none"/>
          </a:ln>
        </p:spPr>
      </p:cxnSp>
      <p:cxnSp>
        <p:nvCxnSpPr>
          <p:cNvPr id="2341" name="Google Shape;2341;p204"/>
          <p:cNvCxnSpPr>
            <a:stCxn id="2328" idx="6"/>
            <a:endCxn id="2309" idx="2"/>
          </p:cNvCxnSpPr>
          <p:nvPr/>
        </p:nvCxnSpPr>
        <p:spPr>
          <a:xfrm flipH="1">
            <a:off x="4004938" y="1684725"/>
            <a:ext cx="1096200" cy="973500"/>
          </a:xfrm>
          <a:prstGeom prst="straightConnector1">
            <a:avLst/>
          </a:prstGeom>
          <a:noFill/>
          <a:ln cap="flat" cmpd="sng" w="19050">
            <a:solidFill>
              <a:schemeClr val="dk2"/>
            </a:solidFill>
            <a:prstDash val="solid"/>
            <a:round/>
            <a:headEnd len="med" w="med" type="none"/>
            <a:tailEnd len="med" w="med" type="none"/>
          </a:ln>
        </p:spPr>
      </p:cxnSp>
      <p:cxnSp>
        <p:nvCxnSpPr>
          <p:cNvPr id="2342" name="Google Shape;2342;p204"/>
          <p:cNvCxnSpPr>
            <a:stCxn id="2328" idx="6"/>
            <a:endCxn id="2310" idx="2"/>
          </p:cNvCxnSpPr>
          <p:nvPr/>
        </p:nvCxnSpPr>
        <p:spPr>
          <a:xfrm flipH="1">
            <a:off x="4004938" y="1684725"/>
            <a:ext cx="1096200" cy="1754700"/>
          </a:xfrm>
          <a:prstGeom prst="straightConnector1">
            <a:avLst/>
          </a:prstGeom>
          <a:noFill/>
          <a:ln cap="flat" cmpd="sng" w="19050">
            <a:solidFill>
              <a:schemeClr val="dk2"/>
            </a:solidFill>
            <a:prstDash val="solid"/>
            <a:round/>
            <a:headEnd len="med" w="med" type="none"/>
            <a:tailEnd len="med" w="med" type="none"/>
          </a:ln>
        </p:spPr>
      </p:cxnSp>
      <p:cxnSp>
        <p:nvCxnSpPr>
          <p:cNvPr id="2343" name="Google Shape;2343;p204"/>
          <p:cNvCxnSpPr>
            <a:stCxn id="2328" idx="6"/>
            <a:endCxn id="2311" idx="2"/>
          </p:cNvCxnSpPr>
          <p:nvPr/>
        </p:nvCxnSpPr>
        <p:spPr>
          <a:xfrm flipH="1">
            <a:off x="4027738" y="1684725"/>
            <a:ext cx="1073400" cy="25359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20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204"/>
          <p:cNvCxnSpPr>
            <a:stCxn id="2307" idx="6"/>
            <a:endCxn id="2344"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none"/>
            <a:tailEnd len="med" w="med" type="none"/>
          </a:ln>
        </p:spPr>
      </p:cxnSp>
      <p:cxnSp>
        <p:nvCxnSpPr>
          <p:cNvPr id="2346" name="Google Shape;2346;p204"/>
          <p:cNvCxnSpPr>
            <a:stCxn id="2306" idx="6"/>
            <a:endCxn id="2344" idx="2"/>
          </p:cNvCxnSpPr>
          <p:nvPr/>
        </p:nvCxnSpPr>
        <p:spPr>
          <a:xfrm flipH="1">
            <a:off x="4027863" y="3079425"/>
            <a:ext cx="1111200" cy="1806900"/>
          </a:xfrm>
          <a:prstGeom prst="straightConnector1">
            <a:avLst/>
          </a:prstGeom>
          <a:noFill/>
          <a:ln cap="flat" cmpd="sng" w="19050">
            <a:solidFill>
              <a:schemeClr val="dk2"/>
            </a:solidFill>
            <a:prstDash val="solid"/>
            <a:round/>
            <a:headEnd len="med" w="med" type="none"/>
            <a:tailEnd len="med" w="med" type="none"/>
          </a:ln>
        </p:spPr>
      </p:cxnSp>
      <p:cxnSp>
        <p:nvCxnSpPr>
          <p:cNvPr id="2347" name="Google Shape;2347;p204"/>
          <p:cNvCxnSpPr>
            <a:stCxn id="2305" idx="6"/>
            <a:endCxn id="2344" idx="2"/>
          </p:cNvCxnSpPr>
          <p:nvPr/>
        </p:nvCxnSpPr>
        <p:spPr>
          <a:xfrm flipH="1">
            <a:off x="4027863" y="2336000"/>
            <a:ext cx="1111200" cy="2550300"/>
          </a:xfrm>
          <a:prstGeom prst="straightConnector1">
            <a:avLst/>
          </a:prstGeom>
          <a:noFill/>
          <a:ln cap="flat" cmpd="sng" w="19050">
            <a:solidFill>
              <a:schemeClr val="dk2"/>
            </a:solidFill>
            <a:prstDash val="solid"/>
            <a:round/>
            <a:headEnd len="med" w="med" type="none"/>
            <a:tailEnd len="med" w="med" type="none"/>
          </a:ln>
        </p:spPr>
      </p:cxnSp>
      <p:cxnSp>
        <p:nvCxnSpPr>
          <p:cNvPr id="2348" name="Google Shape;2348;p204"/>
          <p:cNvCxnSpPr>
            <a:stCxn id="2328" idx="6"/>
            <a:endCxn id="2344" idx="2"/>
          </p:cNvCxnSpPr>
          <p:nvPr/>
        </p:nvCxnSpPr>
        <p:spPr>
          <a:xfrm flipH="1">
            <a:off x="4027738" y="1684725"/>
            <a:ext cx="1073400" cy="3201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4" name="Google Shape;2354;p205"/>
          <p:cNvSpPr txBox="1"/>
          <p:nvPr>
            <p:ph idx="1" type="body"/>
          </p:nvPr>
        </p:nvSpPr>
        <p:spPr>
          <a:xfrm>
            <a:off x="30050" y="967700"/>
            <a:ext cx="3155400" cy="6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p:txBody>
      </p:sp>
      <p:pic>
        <p:nvPicPr>
          <p:cNvPr descr="watermark.jpg" id="2355" name="Google Shape;2355;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6" name="Google Shape;2356;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7" name="Google Shape;2357;p20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205"/>
          <p:cNvCxnSpPr>
            <a:stCxn id="2357" idx="6"/>
            <a:endCxn id="2360"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365" name="Google Shape;2365;p205"/>
          <p:cNvCxnSpPr>
            <a:endCxn id="236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366" name="Google Shape;2366;p205"/>
          <p:cNvCxnSpPr>
            <a:endCxn id="2361"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367" name="Google Shape;2367;p205"/>
          <p:cNvCxnSpPr>
            <a:stCxn id="2358" idx="6"/>
            <a:endCxn id="2362"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368" name="Google Shape;2368;p205"/>
          <p:cNvCxnSpPr>
            <a:stCxn id="236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70" name="Google Shape;2370;p205"/>
          <p:cNvCxnSpPr>
            <a:stCxn id="236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71" name="Google Shape;2371;p20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69" name="Google Shape;2369;p20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205"/>
          <p:cNvCxnSpPr>
            <a:stCxn id="2374"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76" name="Google Shape;2376;p205"/>
          <p:cNvCxnSpPr>
            <a:stCxn id="2369"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77" name="Google Shape;2377;p205"/>
          <p:cNvCxnSpPr>
            <a:stCxn id="2374" idx="6"/>
            <a:endCxn id="235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78" name="Google Shape;2378;p205"/>
          <p:cNvCxnSpPr>
            <a:stCxn id="2374" idx="5"/>
            <a:endCxn id="235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79" name="Google Shape;2379;p205"/>
          <p:cNvCxnSpPr>
            <a:stCxn id="2374" idx="5"/>
            <a:endCxn id="235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205"/>
          <p:cNvCxnSpPr>
            <a:stCxn id="2357" idx="6"/>
            <a:endCxn id="2373"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381" name="Google Shape;2381;p20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205"/>
          <p:cNvCxnSpPr>
            <a:stCxn id="2359" idx="6"/>
            <a:endCxn id="238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383" name="Google Shape;2383;p20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384" name="Google Shape;2384;p205"/>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90" name="Google Shape;2390;p20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We can treat these weights as a filter.</a:t>
            </a:r>
            <a:endParaRPr sz="3000">
              <a:solidFill>
                <a:srgbClr val="434343"/>
              </a:solidFill>
              <a:latin typeface="Montserrat"/>
              <a:ea typeface="Montserrat"/>
              <a:cs typeface="Montserrat"/>
              <a:sym typeface="Montserrat"/>
            </a:endParaRPr>
          </a:p>
        </p:txBody>
      </p:sp>
      <p:pic>
        <p:nvPicPr>
          <p:cNvPr descr="watermark.jpg" id="2391" name="Google Shape;2391;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2" name="Google Shape;2392;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93" name="Google Shape;2393;p20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0" name="Google Shape;2400;p206"/>
          <p:cNvCxnSpPr>
            <a:stCxn id="2393" idx="6"/>
            <a:endCxn id="2396"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01" name="Google Shape;2401;p206"/>
          <p:cNvCxnSpPr>
            <a:endCxn id="239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02" name="Google Shape;2402;p206"/>
          <p:cNvCxnSpPr>
            <a:endCxn id="2397"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03" name="Google Shape;2403;p206"/>
          <p:cNvCxnSpPr>
            <a:stCxn id="2394" idx="6"/>
            <a:endCxn id="2398"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04" name="Google Shape;2404;p206"/>
          <p:cNvCxnSpPr>
            <a:stCxn id="240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06" name="Google Shape;2406;p206"/>
          <p:cNvCxnSpPr>
            <a:stCxn id="240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07" name="Google Shape;2407;p20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05" name="Google Shape;2405;p20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6"/>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206"/>
          <p:cNvCxnSpPr>
            <a:stCxn id="241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12" name="Google Shape;2412;p206"/>
          <p:cNvCxnSpPr>
            <a:stCxn id="240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13" name="Google Shape;2413;p206"/>
          <p:cNvCxnSpPr>
            <a:stCxn id="2410" idx="6"/>
            <a:endCxn id="239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14" name="Google Shape;2414;p206"/>
          <p:cNvCxnSpPr>
            <a:stCxn id="2410" idx="5"/>
            <a:endCxn id="239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15" name="Google Shape;2415;p206"/>
          <p:cNvCxnSpPr>
            <a:stCxn id="2410" idx="5"/>
            <a:endCxn id="239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16" name="Google Shape;2416;p206"/>
          <p:cNvCxnSpPr>
            <a:stCxn id="2393" idx="6"/>
            <a:endCxn id="240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17" name="Google Shape;2417;p20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06"/>
          <p:cNvCxnSpPr>
            <a:stCxn id="2395" idx="6"/>
            <a:endCxn id="241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19" name="Google Shape;2419;p206"/>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20" name="Google Shape;2420;p206"/>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20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27" name="Google Shape;2427;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20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207"/>
          <p:cNvCxnSpPr>
            <a:stCxn id="2429" idx="6"/>
            <a:endCxn id="2432"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37" name="Google Shape;2437;p207"/>
          <p:cNvCxnSpPr>
            <a:endCxn id="243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38" name="Google Shape;2438;p207"/>
          <p:cNvCxnSpPr>
            <a:endCxn id="2433"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39" name="Google Shape;2439;p207"/>
          <p:cNvCxnSpPr>
            <a:stCxn id="2430" idx="6"/>
            <a:endCxn id="2434"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40" name="Google Shape;2440;p207"/>
          <p:cNvCxnSpPr>
            <a:stCxn id="244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42" name="Google Shape;2442;p207"/>
          <p:cNvCxnSpPr>
            <a:stCxn id="244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43" name="Google Shape;2443;p20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41" name="Google Shape;2441;p20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7"/>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7" name="Google Shape;2447;p207"/>
          <p:cNvCxnSpPr>
            <a:stCxn id="2446"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48" name="Google Shape;2448;p207"/>
          <p:cNvCxnSpPr>
            <a:stCxn id="2441"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49" name="Google Shape;2449;p207"/>
          <p:cNvCxnSpPr>
            <a:stCxn id="2446" idx="6"/>
            <a:endCxn id="242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50" name="Google Shape;2450;p207"/>
          <p:cNvCxnSpPr>
            <a:stCxn id="2446" idx="5"/>
            <a:endCxn id="243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51" name="Google Shape;2451;p207"/>
          <p:cNvCxnSpPr>
            <a:stCxn id="2446" idx="5"/>
            <a:endCxn id="243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52" name="Google Shape;2452;p207"/>
          <p:cNvCxnSpPr>
            <a:stCxn id="2429" idx="6"/>
            <a:endCxn id="2445"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53" name="Google Shape;2453;p20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207"/>
          <p:cNvCxnSpPr>
            <a:stCxn id="2431" idx="6"/>
            <a:endCxn id="245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55" name="Google Shape;2455;p207"/>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56" name="Google Shape;2456;p207"/>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2" name="Google Shape;2462;p20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63" name="Google Shape;2463;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4" name="Google Shape;2464;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5" name="Google Shape;2465;p20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8"/>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8"/>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8"/>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8"/>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2" name="Google Shape;2472;p208"/>
          <p:cNvCxnSpPr>
            <a:stCxn id="2465" idx="6"/>
            <a:endCxn id="246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73" name="Google Shape;2473;p208"/>
          <p:cNvCxnSpPr>
            <a:endCxn id="247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74" name="Google Shape;2474;p208"/>
          <p:cNvCxnSpPr>
            <a:endCxn id="246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75" name="Google Shape;2475;p208"/>
          <p:cNvCxnSpPr>
            <a:stCxn id="2466" idx="6"/>
            <a:endCxn id="247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76" name="Google Shape;2476;p208"/>
          <p:cNvCxnSpPr>
            <a:stCxn id="247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78" name="Google Shape;2478;p208"/>
          <p:cNvCxnSpPr>
            <a:stCxn id="247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79" name="Google Shape;2479;p20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77" name="Google Shape;2477;p20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8"/>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8"/>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208"/>
          <p:cNvCxnSpPr>
            <a:stCxn id="248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84" name="Google Shape;2484;p208"/>
          <p:cNvCxnSpPr>
            <a:stCxn id="247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85" name="Google Shape;2485;p208"/>
          <p:cNvCxnSpPr>
            <a:stCxn id="2482" idx="6"/>
            <a:endCxn id="246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86" name="Google Shape;2486;p208"/>
          <p:cNvCxnSpPr>
            <a:stCxn id="2482" idx="5"/>
            <a:endCxn id="246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87" name="Google Shape;2487;p208"/>
          <p:cNvCxnSpPr>
            <a:stCxn id="2482" idx="5"/>
            <a:endCxn id="246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88" name="Google Shape;2488;p208"/>
          <p:cNvCxnSpPr>
            <a:stCxn id="2465" idx="6"/>
            <a:endCxn id="248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89" name="Google Shape;2489;p208"/>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0" name="Google Shape;2490;p208"/>
          <p:cNvCxnSpPr>
            <a:stCxn id="2467" idx="6"/>
            <a:endCxn id="24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91" name="Google Shape;2491;p208"/>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2" name="Google Shape;2492;p208"/>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3" name="Google Shape;2493;p208"/>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4" name="Google Shape;2494;p208"/>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5" name="Google Shape;2495;p208"/>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6" name="Google Shape;2496;p208"/>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2" name="Google Shape;2502;p20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now have a set of weights that can act as a filter for edge detection!</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can then expand this idea to multiple filters.</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503" name="Google Shape;2503;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4" name="Google Shape;2504;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5" name="Google Shape;2505;p209"/>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9"/>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9"/>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9"/>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9"/>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9"/>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9"/>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209"/>
          <p:cNvCxnSpPr>
            <a:stCxn id="2505" idx="6"/>
            <a:endCxn id="25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13" name="Google Shape;2513;p209"/>
          <p:cNvCxnSpPr>
            <a:endCxn id="25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14" name="Google Shape;2514;p209"/>
          <p:cNvCxnSpPr>
            <a:endCxn id="25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15" name="Google Shape;2515;p209"/>
          <p:cNvCxnSpPr>
            <a:stCxn id="2506" idx="6"/>
            <a:endCxn id="25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16" name="Google Shape;2516;p209"/>
          <p:cNvCxnSpPr>
            <a:stCxn id="251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18" name="Google Shape;2518;p209"/>
          <p:cNvCxnSpPr>
            <a:stCxn id="251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19" name="Google Shape;2519;p209"/>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17" name="Google Shape;2517;p209"/>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9"/>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9"/>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9"/>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209"/>
          <p:cNvCxnSpPr>
            <a:stCxn id="252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524" name="Google Shape;2524;p209"/>
          <p:cNvCxnSpPr>
            <a:stCxn id="251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525" name="Google Shape;2525;p209"/>
          <p:cNvCxnSpPr>
            <a:stCxn id="2522" idx="6"/>
            <a:endCxn id="25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26" name="Google Shape;2526;p209"/>
          <p:cNvCxnSpPr>
            <a:stCxn id="2522" idx="5"/>
            <a:endCxn id="25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27" name="Google Shape;2527;p209"/>
          <p:cNvCxnSpPr>
            <a:stCxn id="2522" idx="5"/>
            <a:endCxn id="25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28" name="Google Shape;2528;p209"/>
          <p:cNvCxnSpPr>
            <a:stCxn id="2505" idx="6"/>
            <a:endCxn id="252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29" name="Google Shape;2529;p209"/>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209"/>
          <p:cNvCxnSpPr>
            <a:stCxn id="2507" idx="6"/>
            <a:endCxn id="252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31" name="Google Shape;2531;p209"/>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2" name="Google Shape;2532;p209"/>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3" name="Google Shape;2533;p209"/>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4" name="Google Shape;2534;p209"/>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5" name="Google Shape;2535;p209"/>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6" name="Google Shape;2536;p209"/>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42" name="Google Shape;2542;p210"/>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2</a:t>
            </a:r>
            <a:endParaRPr sz="2400">
              <a:solidFill>
                <a:srgbClr val="434343"/>
              </a:solidFill>
              <a:latin typeface="Roboto"/>
              <a:ea typeface="Roboto"/>
              <a:cs typeface="Roboto"/>
              <a:sym typeface="Roboto"/>
            </a:endParaRPr>
          </a:p>
        </p:txBody>
      </p:sp>
      <p:pic>
        <p:nvPicPr>
          <p:cNvPr descr="watermark.jpg" id="2543" name="Google Shape;2543;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44" name="Google Shape;2544;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5" name="Google Shape;2545;p210"/>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0"/>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0"/>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0"/>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0"/>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0"/>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0"/>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210"/>
          <p:cNvCxnSpPr>
            <a:stCxn id="2545" idx="6"/>
            <a:endCxn id="254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53" name="Google Shape;2553;p210"/>
          <p:cNvCxnSpPr>
            <a:endCxn id="255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54" name="Google Shape;2554;p210"/>
          <p:cNvCxnSpPr>
            <a:endCxn id="254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55" name="Google Shape;2555;p210"/>
          <p:cNvCxnSpPr>
            <a:stCxn id="2546" idx="6"/>
            <a:endCxn id="255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56" name="Google Shape;2556;p210"/>
          <p:cNvCxnSpPr>
            <a:stCxn id="255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58" name="Google Shape;2558;p210"/>
          <p:cNvCxnSpPr>
            <a:stCxn id="255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59" name="Google Shape;2559;p210"/>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57" name="Google Shape;2557;p210"/>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0"/>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210"/>
          <p:cNvCxnSpPr>
            <a:stCxn id="2562" idx="7"/>
            <a:endCxn id="256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564" name="Google Shape;2564;p210"/>
          <p:cNvCxnSpPr>
            <a:stCxn id="2557" idx="7"/>
            <a:endCxn id="256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565" name="Google Shape;2565;p210"/>
          <p:cNvCxnSpPr>
            <a:stCxn id="2562" idx="6"/>
            <a:endCxn id="254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66" name="Google Shape;2566;p210"/>
          <p:cNvCxnSpPr>
            <a:stCxn id="2562" idx="5"/>
            <a:endCxn id="254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67" name="Google Shape;2567;p210"/>
          <p:cNvCxnSpPr>
            <a:stCxn id="2562" idx="5"/>
            <a:endCxn id="254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68" name="Google Shape;2568;p210"/>
          <p:cNvCxnSpPr>
            <a:stCxn id="2545" idx="6"/>
            <a:endCxn id="256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69" name="Google Shape;2569;p210"/>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0" name="Google Shape;2570;p210"/>
          <p:cNvCxnSpPr>
            <a:stCxn id="2547" idx="6"/>
            <a:endCxn id="256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71" name="Google Shape;2571;p210"/>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72" name="Google Shape;2572;p210"/>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73" name="Google Shape;2573;p210"/>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w1</a:t>
            </a:r>
            <a:endParaRPr>
              <a:solidFill>
                <a:srgbClr val="0000FF"/>
              </a:solidFill>
              <a:latin typeface="Montserrat"/>
              <a:ea typeface="Montserrat"/>
              <a:cs typeface="Montserrat"/>
              <a:sym typeface="Montserrat"/>
            </a:endParaRPr>
          </a:p>
        </p:txBody>
      </p:sp>
      <p:sp>
        <p:nvSpPr>
          <p:cNvPr id="2574" name="Google Shape;2574;p210"/>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w2</a:t>
            </a:r>
            <a:endParaRPr>
              <a:solidFill>
                <a:srgbClr val="0000FF"/>
              </a:solidFill>
              <a:latin typeface="Montserrat"/>
              <a:ea typeface="Montserrat"/>
              <a:cs typeface="Montserrat"/>
              <a:sym typeface="Montserrat"/>
            </a:endParaRPr>
          </a:p>
        </p:txBody>
      </p:sp>
      <p:sp>
        <p:nvSpPr>
          <p:cNvPr id="2575" name="Google Shape;2575;p210"/>
          <p:cNvSpPr txBox="1"/>
          <p:nvPr>
            <p:ph idx="1" type="body"/>
          </p:nvPr>
        </p:nvSpPr>
        <p:spPr>
          <a:xfrm>
            <a:off x="4205075" y="11994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w1</a:t>
            </a:r>
            <a:endParaRPr>
              <a:solidFill>
                <a:srgbClr val="FF9900"/>
              </a:solidFill>
              <a:latin typeface="Montserrat"/>
              <a:ea typeface="Montserrat"/>
              <a:cs typeface="Montserrat"/>
              <a:sym typeface="Montserrat"/>
            </a:endParaRPr>
          </a:p>
        </p:txBody>
      </p:sp>
      <p:sp>
        <p:nvSpPr>
          <p:cNvPr id="2576" name="Google Shape;2576;p210"/>
          <p:cNvSpPr txBox="1"/>
          <p:nvPr>
            <p:ph idx="1" type="body"/>
          </p:nvPr>
        </p:nvSpPr>
        <p:spPr>
          <a:xfrm>
            <a:off x="4027875" y="1683588"/>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w2</a:t>
            </a:r>
            <a:endParaRPr>
              <a:solidFill>
                <a:srgbClr val="FF99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82" name="Google Shape;2582;p211"/>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583" name="Google Shape;258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84" name="Google Shape;258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5" name="Google Shape;2585;p211"/>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1"/>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1"/>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1"/>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1"/>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1"/>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1"/>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211"/>
          <p:cNvCxnSpPr>
            <a:endCxn id="259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93" name="Google Shape;2593;p211"/>
          <p:cNvCxnSpPr>
            <a:stCxn id="2594" idx="6"/>
            <a:endCxn id="2589"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595" name="Google Shape;2595;p211"/>
          <p:cNvCxnSpPr>
            <a:stCxn id="2586" idx="6"/>
            <a:endCxn id="2591"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596" name="Google Shape;2596;p211"/>
          <p:cNvCxnSpPr>
            <a:stCxn id="259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98" name="Google Shape;2598;p211"/>
          <p:cNvCxnSpPr>
            <a:stCxn id="259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99" name="Google Shape;2599;p211"/>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97" name="Google Shape;2597;p211"/>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1"/>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1"/>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1"/>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211"/>
          <p:cNvCxnSpPr>
            <a:stCxn id="2601" idx="7"/>
            <a:endCxn id="2594"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03" name="Google Shape;2603;p211"/>
          <p:cNvCxnSpPr>
            <a:stCxn id="2597" idx="7"/>
            <a:endCxn id="2594"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04" name="Google Shape;2604;p211"/>
          <p:cNvCxnSpPr>
            <a:stCxn id="2601" idx="6"/>
            <a:endCxn id="258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05" name="Google Shape;2605;p211"/>
          <p:cNvCxnSpPr>
            <a:stCxn id="2601" idx="5"/>
            <a:endCxn id="258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06" name="Google Shape;2606;p211"/>
          <p:cNvCxnSpPr>
            <a:stCxn id="2601" idx="5"/>
            <a:endCxn id="258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07" name="Google Shape;2607;p211"/>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211"/>
          <p:cNvCxnSpPr>
            <a:stCxn id="2587" idx="6"/>
            <a:endCxn id="260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09" name="Google Shape;2609;p211"/>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10" name="Google Shape;2610;p211"/>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11" name="Google Shape;2611;p211"/>
          <p:cNvCxnSpPr>
            <a:stCxn id="2586" idx="6"/>
            <a:endCxn id="2590"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12" name="Google Shape;2612;p211"/>
          <p:cNvCxnSpPr>
            <a:stCxn id="2585"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13" name="Google Shape;2613;p211"/>
          <p:cNvCxnSpPr>
            <a:stCxn id="2585"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14" name="Google Shape;2614;p211"/>
          <p:cNvCxnSpPr>
            <a:stCxn id="2594" idx="6"/>
            <a:endCxn id="2588"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0" name="Google Shape;2620;p212"/>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Remember that we can add zero padding to include more edge pixels.</a:t>
            </a:r>
            <a:endParaRPr sz="2400">
              <a:solidFill>
                <a:srgbClr val="434343"/>
              </a:solidFill>
              <a:latin typeface="Roboto"/>
              <a:ea typeface="Roboto"/>
              <a:cs typeface="Roboto"/>
              <a:sym typeface="Roboto"/>
            </a:endParaRPr>
          </a:p>
        </p:txBody>
      </p:sp>
      <p:pic>
        <p:nvPicPr>
          <p:cNvPr descr="watermark.jpg" id="2621" name="Google Shape;2621;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2" name="Google Shape;2622;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3" name="Google Shape;2623;p212"/>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2"/>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2"/>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2"/>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2"/>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2"/>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2"/>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212"/>
          <p:cNvCxnSpPr>
            <a:endCxn id="262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31" name="Google Shape;2631;p212"/>
          <p:cNvCxnSpPr>
            <a:stCxn id="2632" idx="6"/>
            <a:endCxn id="2627"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33" name="Google Shape;2633;p212"/>
          <p:cNvCxnSpPr>
            <a:stCxn id="2624" idx="6"/>
            <a:endCxn id="2629"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34" name="Google Shape;2634;p212"/>
          <p:cNvCxnSpPr>
            <a:stCxn id="263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636" name="Google Shape;2636;p212"/>
          <p:cNvCxnSpPr>
            <a:stCxn id="263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637" name="Google Shape;2637;p212"/>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635" name="Google Shape;2635;p212"/>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2"/>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2"/>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2"/>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212"/>
          <p:cNvCxnSpPr>
            <a:stCxn id="2639" idx="7"/>
            <a:endCxn id="2632"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41" name="Google Shape;2641;p212"/>
          <p:cNvCxnSpPr>
            <a:stCxn id="2635" idx="7"/>
            <a:endCxn id="2632"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42" name="Google Shape;2642;p212"/>
          <p:cNvCxnSpPr>
            <a:stCxn id="2639" idx="6"/>
            <a:endCxn id="262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43" name="Google Shape;2643;p212"/>
          <p:cNvCxnSpPr>
            <a:stCxn id="2639" idx="5"/>
            <a:endCxn id="262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44" name="Google Shape;2644;p212"/>
          <p:cNvCxnSpPr>
            <a:stCxn id="2639" idx="5"/>
            <a:endCxn id="262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45" name="Google Shape;2645;p212"/>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212"/>
          <p:cNvCxnSpPr>
            <a:stCxn id="2625" idx="6"/>
            <a:endCxn id="2645"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47" name="Google Shape;2647;p212"/>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48" name="Google Shape;2648;p212"/>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49" name="Google Shape;2649;p212"/>
          <p:cNvCxnSpPr>
            <a:stCxn id="2624" idx="6"/>
            <a:endCxn id="2628"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50" name="Google Shape;2650;p212"/>
          <p:cNvCxnSpPr>
            <a:stCxn id="2623"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51" name="Google Shape;2651;p212"/>
          <p:cNvCxnSpPr>
            <a:stCxn id="2623"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52" name="Google Shape;2652;p212"/>
          <p:cNvCxnSpPr>
            <a:stCxn id="2632" idx="6"/>
            <a:endCxn id="2626"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8" name="Google Shape;2658;p213"/>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Filters: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659" name="Google Shape;2659;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0" name="Google Shape;2660;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61" name="Google Shape;2661;p213"/>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3"/>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3"/>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3"/>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3"/>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3"/>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3"/>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8" name="Google Shape;2668;p213"/>
          <p:cNvCxnSpPr>
            <a:endCxn id="2667"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69" name="Google Shape;2669;p213"/>
          <p:cNvCxnSpPr>
            <a:stCxn id="2670" idx="6"/>
            <a:endCxn id="2665"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71" name="Google Shape;2671;p213"/>
          <p:cNvCxnSpPr>
            <a:stCxn id="2662" idx="6"/>
            <a:endCxn id="2667"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72" name="Google Shape;2672;p213"/>
          <p:cNvCxnSpPr>
            <a:stCxn id="2673"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triangle"/>
            <a:tailEnd len="med" w="med" type="none"/>
          </a:ln>
        </p:spPr>
      </p:cxnSp>
      <p:cxnSp>
        <p:nvCxnSpPr>
          <p:cNvPr id="2674" name="Google Shape;2674;p213"/>
          <p:cNvCxnSpPr>
            <a:stCxn id="2673"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triangle"/>
            <a:tailEnd len="med" w="med" type="none"/>
          </a:ln>
        </p:spPr>
      </p:cxnSp>
      <p:cxnSp>
        <p:nvCxnSpPr>
          <p:cNvPr id="2675" name="Google Shape;2675;p213"/>
          <p:cNvCxnSpPr/>
          <p:nvPr/>
        </p:nvCxnSpPr>
        <p:spPr>
          <a:xfrm rot="10800000">
            <a:off x="5674825" y="3087525"/>
            <a:ext cx="1121400" cy="0"/>
          </a:xfrm>
          <a:prstGeom prst="straightConnector1">
            <a:avLst/>
          </a:prstGeom>
          <a:noFill/>
          <a:ln cap="flat" cmpd="sng" w="19050">
            <a:solidFill>
              <a:schemeClr val="dk2"/>
            </a:solidFill>
            <a:prstDash val="solid"/>
            <a:round/>
            <a:headEnd len="med" w="med" type="triangle"/>
            <a:tailEnd len="med" w="med" type="none"/>
          </a:ln>
        </p:spPr>
      </p:cxnSp>
      <p:sp>
        <p:nvSpPr>
          <p:cNvPr id="2670" name="Google Shape;2670;p213"/>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3"/>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213"/>
          <p:cNvCxnSpPr>
            <a:stCxn id="2678" idx="7"/>
            <a:endCxn id="267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13"/>
          <p:cNvCxnSpPr>
            <a:stCxn id="2673" idx="7"/>
            <a:endCxn id="267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680" name="Google Shape;2680;p213"/>
          <p:cNvCxnSpPr>
            <a:stCxn id="2678" idx="6"/>
            <a:endCxn id="26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triangle"/>
            <a:tailEnd len="med" w="med" type="none"/>
          </a:ln>
        </p:spPr>
      </p:cxnSp>
      <p:cxnSp>
        <p:nvCxnSpPr>
          <p:cNvPr id="2681" name="Google Shape;2681;p213"/>
          <p:cNvCxnSpPr>
            <a:stCxn id="2678" idx="5"/>
            <a:endCxn id="26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triangle"/>
            <a:tailEnd len="med" w="med" type="none"/>
          </a:ln>
        </p:spPr>
      </p:cxnSp>
      <p:cxnSp>
        <p:nvCxnSpPr>
          <p:cNvPr id="2682" name="Google Shape;2682;p213"/>
          <p:cNvCxnSpPr>
            <a:stCxn id="2678" idx="5"/>
            <a:endCxn id="26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triangle"/>
            <a:tailEnd len="med" w="med" type="none"/>
          </a:ln>
        </p:spPr>
      </p:cxnSp>
      <p:sp>
        <p:nvSpPr>
          <p:cNvPr id="2683" name="Google Shape;2683;p213"/>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213"/>
          <p:cNvCxnSpPr>
            <a:stCxn id="2663" idx="6"/>
            <a:endCxn id="268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685" name="Google Shape;2685;p213"/>
          <p:cNvCxnSpPr>
            <a:stCxn id="2662" idx="6"/>
            <a:endCxn id="2666"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86" name="Google Shape;2686;p213"/>
          <p:cNvCxnSpPr>
            <a:stCxn id="2661"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87" name="Google Shape;2687;p213"/>
          <p:cNvCxnSpPr>
            <a:stCxn id="2661"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88" name="Google Shape;2688;p213"/>
          <p:cNvCxnSpPr>
            <a:stCxn id="2670" idx="6"/>
            <a:endCxn id="2664"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689" name="Google Shape;2689;p213"/>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3"/>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3"/>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3"/>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213"/>
          <p:cNvCxnSpPr>
            <a:endCxn id="2667" idx="2"/>
          </p:cNvCxnSpPr>
          <p:nvPr/>
        </p:nvCxnSpPr>
        <p:spPr>
          <a:xfrm flipH="1">
            <a:off x="4027838" y="3975225"/>
            <a:ext cx="1263600" cy="245400"/>
          </a:xfrm>
          <a:prstGeom prst="straightConnector1">
            <a:avLst/>
          </a:prstGeom>
          <a:noFill/>
          <a:ln cap="flat" cmpd="sng" w="19050">
            <a:solidFill>
              <a:srgbClr val="999999"/>
            </a:solidFill>
            <a:prstDash val="solid"/>
            <a:round/>
            <a:headEnd len="med" w="med" type="triangle"/>
            <a:tailEnd len="med" w="med" type="none"/>
          </a:ln>
        </p:spPr>
      </p:cxnSp>
      <p:cxnSp>
        <p:nvCxnSpPr>
          <p:cNvPr id="2694" name="Google Shape;2694;p213"/>
          <p:cNvCxnSpPr>
            <a:endCxn id="2683" idx="2"/>
          </p:cNvCxnSpPr>
          <p:nvPr/>
        </p:nvCxnSpPr>
        <p:spPr>
          <a:xfrm flipH="1">
            <a:off x="4027838" y="3975200"/>
            <a:ext cx="1263600" cy="911100"/>
          </a:xfrm>
          <a:prstGeom prst="straightConnector1">
            <a:avLst/>
          </a:prstGeom>
          <a:noFill/>
          <a:ln cap="flat" cmpd="sng" w="19050">
            <a:solidFill>
              <a:srgbClr val="999999"/>
            </a:solidFill>
            <a:prstDash val="solid"/>
            <a:round/>
            <a:headEnd len="med" w="med" type="triangle"/>
            <a:tailEnd len="med" w="med" type="none"/>
          </a:ln>
        </p:spPr>
      </p:cxnSp>
      <p:cxnSp>
        <p:nvCxnSpPr>
          <p:cNvPr id="2695" name="Google Shape;2695;p213"/>
          <p:cNvCxnSpPr>
            <a:endCxn id="2667" idx="1"/>
          </p:cNvCxnSpPr>
          <p:nvPr/>
        </p:nvCxnSpPr>
        <p:spPr>
          <a:xfrm flipH="1">
            <a:off x="3949371" y="3231691"/>
            <a:ext cx="1342200" cy="799500"/>
          </a:xfrm>
          <a:prstGeom prst="straightConnector1">
            <a:avLst/>
          </a:prstGeom>
          <a:noFill/>
          <a:ln cap="flat" cmpd="sng" w="19050">
            <a:solidFill>
              <a:srgbClr val="6FA8DC"/>
            </a:solidFill>
            <a:prstDash val="solid"/>
            <a:round/>
            <a:headEnd len="med" w="med" type="triangle"/>
            <a:tailEnd len="med" w="med" type="none"/>
          </a:ln>
        </p:spPr>
      </p:cxnSp>
      <p:cxnSp>
        <p:nvCxnSpPr>
          <p:cNvPr id="2696" name="Google Shape;2696;p213"/>
          <p:cNvCxnSpPr>
            <a:endCxn id="2666" idx="2"/>
          </p:cNvCxnSpPr>
          <p:nvPr/>
        </p:nvCxnSpPr>
        <p:spPr>
          <a:xfrm flipH="1">
            <a:off x="4004938" y="3231750"/>
            <a:ext cx="1286400" cy="207600"/>
          </a:xfrm>
          <a:prstGeom prst="straightConnector1">
            <a:avLst/>
          </a:prstGeom>
          <a:noFill/>
          <a:ln cap="flat" cmpd="sng" w="19050">
            <a:solidFill>
              <a:srgbClr val="6FA8DC"/>
            </a:solidFill>
            <a:prstDash val="solid"/>
            <a:round/>
            <a:headEnd len="med" w="med" type="triangle"/>
            <a:tailEnd len="med" w="med" type="none"/>
          </a:ln>
        </p:spPr>
      </p:cxnSp>
      <p:cxnSp>
        <p:nvCxnSpPr>
          <p:cNvPr id="2697" name="Google Shape;2697;p213"/>
          <p:cNvCxnSpPr/>
          <p:nvPr/>
        </p:nvCxnSpPr>
        <p:spPr>
          <a:xfrm flipH="1">
            <a:off x="3996663" y="2488400"/>
            <a:ext cx="1294800" cy="844500"/>
          </a:xfrm>
          <a:prstGeom prst="straightConnector1">
            <a:avLst/>
          </a:prstGeom>
          <a:noFill/>
          <a:ln cap="flat" cmpd="sng" w="19050">
            <a:solidFill>
              <a:srgbClr val="F6B26B"/>
            </a:solidFill>
            <a:prstDash val="solid"/>
            <a:round/>
            <a:headEnd len="med" w="med" type="triangle"/>
            <a:tailEnd len="med" w="med" type="none"/>
          </a:ln>
        </p:spPr>
      </p:cxnSp>
      <p:cxnSp>
        <p:nvCxnSpPr>
          <p:cNvPr id="2698" name="Google Shape;2698;p213"/>
          <p:cNvCxnSpPr>
            <a:endCxn id="2665" idx="2"/>
          </p:cNvCxnSpPr>
          <p:nvPr/>
        </p:nvCxnSpPr>
        <p:spPr>
          <a:xfrm flipH="1">
            <a:off x="4004938" y="2488275"/>
            <a:ext cx="1286400" cy="169800"/>
          </a:xfrm>
          <a:prstGeom prst="straightConnector1">
            <a:avLst/>
          </a:prstGeom>
          <a:noFill/>
          <a:ln cap="flat" cmpd="sng" w="19050">
            <a:solidFill>
              <a:srgbClr val="F6B26B"/>
            </a:solidFill>
            <a:prstDash val="solid"/>
            <a:round/>
            <a:headEnd len="med" w="med" type="triangle"/>
            <a:tailEnd len="med" w="med" type="none"/>
          </a:ln>
        </p:spPr>
      </p:cxnSp>
      <p:cxnSp>
        <p:nvCxnSpPr>
          <p:cNvPr id="2699" name="Google Shape;2699;p213"/>
          <p:cNvCxnSpPr>
            <a:endCxn id="2665" idx="2"/>
          </p:cNvCxnSpPr>
          <p:nvPr/>
        </p:nvCxnSpPr>
        <p:spPr>
          <a:xfrm flipH="1">
            <a:off x="4004938" y="1760775"/>
            <a:ext cx="1270200" cy="897300"/>
          </a:xfrm>
          <a:prstGeom prst="straightConnector1">
            <a:avLst/>
          </a:prstGeom>
          <a:noFill/>
          <a:ln cap="flat" cmpd="sng" w="19050">
            <a:solidFill>
              <a:srgbClr val="EA9999"/>
            </a:solidFill>
            <a:prstDash val="solid"/>
            <a:round/>
            <a:headEnd len="med" w="med" type="triangle"/>
            <a:tailEnd len="med" w="med" type="none"/>
          </a:ln>
        </p:spPr>
      </p:cxnSp>
      <p:cxnSp>
        <p:nvCxnSpPr>
          <p:cNvPr id="2700" name="Google Shape;2700;p213"/>
          <p:cNvCxnSpPr>
            <a:endCxn id="2664" idx="2"/>
          </p:cNvCxnSpPr>
          <p:nvPr/>
        </p:nvCxnSpPr>
        <p:spPr>
          <a:xfrm flipH="1">
            <a:off x="4004938" y="1760800"/>
            <a:ext cx="1270200" cy="191700"/>
          </a:xfrm>
          <a:prstGeom prst="straightConnector1">
            <a:avLst/>
          </a:prstGeom>
          <a:noFill/>
          <a:ln cap="flat" cmpd="sng" w="19050">
            <a:solidFill>
              <a:srgbClr val="EA9999"/>
            </a:solidFill>
            <a:prstDash val="solid"/>
            <a:round/>
            <a:headEnd len="med" w="med" type="triangle"/>
            <a:tailEnd len="med" w="med" type="none"/>
          </a:ln>
        </p:spPr>
      </p:cxnSp>
      <p:cxnSp>
        <p:nvCxnSpPr>
          <p:cNvPr id="2701" name="Google Shape;2701;p213"/>
          <p:cNvCxnSpPr>
            <a:stCxn id="2673" idx="7"/>
          </p:cNvCxnSpPr>
          <p:nvPr/>
        </p:nvCxnSpPr>
        <p:spPr>
          <a:xfrm rot="10800000">
            <a:off x="5827154" y="2532391"/>
            <a:ext cx="1027500" cy="365700"/>
          </a:xfrm>
          <a:prstGeom prst="straightConnector1">
            <a:avLst/>
          </a:prstGeom>
          <a:noFill/>
          <a:ln cap="flat" cmpd="sng" w="19050">
            <a:solidFill>
              <a:schemeClr val="dk2"/>
            </a:solidFill>
            <a:prstDash val="solid"/>
            <a:round/>
            <a:headEnd len="med" w="med" type="triangle"/>
            <a:tailEnd len="med" w="med" type="none"/>
          </a:ln>
        </p:spPr>
      </p:cxnSp>
      <p:cxnSp>
        <p:nvCxnSpPr>
          <p:cNvPr id="2702" name="Google Shape;2702;p213"/>
          <p:cNvCxnSpPr>
            <a:stCxn id="2673" idx="5"/>
          </p:cNvCxnSpPr>
          <p:nvPr/>
        </p:nvCxnSpPr>
        <p:spPr>
          <a:xfrm flipH="1">
            <a:off x="5827154" y="3276959"/>
            <a:ext cx="1027500" cy="705600"/>
          </a:xfrm>
          <a:prstGeom prst="straightConnector1">
            <a:avLst/>
          </a:prstGeom>
          <a:noFill/>
          <a:ln cap="flat" cmpd="sng" w="19050">
            <a:solidFill>
              <a:schemeClr val="dk2"/>
            </a:solidFill>
            <a:prstDash val="solid"/>
            <a:round/>
            <a:headEnd len="med" w="med" type="triangle"/>
            <a:tailEnd len="med" w="med" type="none"/>
          </a:ln>
        </p:spPr>
      </p:cxnSp>
      <p:cxnSp>
        <p:nvCxnSpPr>
          <p:cNvPr id="2703" name="Google Shape;2703;p213"/>
          <p:cNvCxnSpPr>
            <a:stCxn id="2673" idx="5"/>
          </p:cNvCxnSpPr>
          <p:nvPr/>
        </p:nvCxnSpPr>
        <p:spPr>
          <a:xfrm rot="10800000">
            <a:off x="5827154" y="3240059"/>
            <a:ext cx="1027500" cy="36900"/>
          </a:xfrm>
          <a:prstGeom prst="straightConnector1">
            <a:avLst/>
          </a:prstGeom>
          <a:noFill/>
          <a:ln cap="flat" cmpd="sng" w="19050">
            <a:solidFill>
              <a:schemeClr val="dk2"/>
            </a:solidFill>
            <a:prstDash val="solid"/>
            <a:round/>
            <a:headEnd len="med" w="med" type="triangle"/>
            <a:tailEnd len="med" w="med" type="none"/>
          </a:ln>
        </p:spPr>
      </p:cxnSp>
      <p:cxnSp>
        <p:nvCxnSpPr>
          <p:cNvPr id="2704" name="Google Shape;2704;p213"/>
          <p:cNvCxnSpPr/>
          <p:nvPr/>
        </p:nvCxnSpPr>
        <p:spPr>
          <a:xfrm rot="10800000">
            <a:off x="5810954" y="17607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13"/>
          <p:cNvCxnSpPr/>
          <p:nvPr/>
        </p:nvCxnSpPr>
        <p:spPr>
          <a:xfrm rot="10800000">
            <a:off x="5810954" y="17607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706" name="Google Shape;2706;p213"/>
          <p:cNvCxnSpPr>
            <a:stCxn id="2678" idx="5"/>
          </p:cNvCxnSpPr>
          <p:nvPr/>
        </p:nvCxnSpPr>
        <p:spPr>
          <a:xfrm flipH="1">
            <a:off x="5827154" y="2333734"/>
            <a:ext cx="1027500" cy="154800"/>
          </a:xfrm>
          <a:prstGeom prst="straightConnector1">
            <a:avLst/>
          </a:prstGeom>
          <a:noFill/>
          <a:ln cap="flat" cmpd="sng" w="19050">
            <a:solidFill>
              <a:schemeClr val="dk2"/>
            </a:solidFill>
            <a:prstDash val="solid"/>
            <a:round/>
            <a:headEnd len="med" w="med" type="triangle"/>
            <a:tailEnd len="med" w="med" type="none"/>
          </a:ln>
        </p:spPr>
      </p:cxnSp>
      <p:cxnSp>
        <p:nvCxnSpPr>
          <p:cNvPr id="2707" name="Google Shape;2707;p213"/>
          <p:cNvCxnSpPr>
            <a:stCxn id="2678" idx="5"/>
          </p:cNvCxnSpPr>
          <p:nvPr/>
        </p:nvCxnSpPr>
        <p:spPr>
          <a:xfrm flipH="1">
            <a:off x="5827154" y="2333734"/>
            <a:ext cx="1027500" cy="1641600"/>
          </a:xfrm>
          <a:prstGeom prst="straightConnector1">
            <a:avLst/>
          </a:prstGeom>
          <a:noFill/>
          <a:ln cap="flat" cmpd="sng" w="19050">
            <a:solidFill>
              <a:schemeClr val="dk2"/>
            </a:solidFill>
            <a:prstDash val="solid"/>
            <a:round/>
            <a:headEnd len="med" w="med" type="triangle"/>
            <a:tailEnd len="med" w="med" type="none"/>
          </a:ln>
        </p:spPr>
      </p:cxnSp>
      <p:cxnSp>
        <p:nvCxnSpPr>
          <p:cNvPr id="2708" name="Google Shape;2708;p213"/>
          <p:cNvCxnSpPr>
            <a:stCxn id="2678" idx="5"/>
          </p:cNvCxnSpPr>
          <p:nvPr/>
        </p:nvCxnSpPr>
        <p:spPr>
          <a:xfrm flipH="1">
            <a:off x="5827154" y="2333734"/>
            <a:ext cx="1027500" cy="898200"/>
          </a:xfrm>
          <a:prstGeom prst="straightConnector1">
            <a:avLst/>
          </a:prstGeom>
          <a:noFill/>
          <a:ln cap="flat" cmpd="sng" w="19050">
            <a:solidFill>
              <a:schemeClr val="dk2"/>
            </a:solidFill>
            <a:prstDash val="solid"/>
            <a:round/>
            <a:headEnd len="med" w="med" type="triangle"/>
            <a:tailEnd len="med" w="med" type="none"/>
          </a:ln>
        </p:spPr>
      </p:cxnSp>
      <p:sp>
        <p:nvSpPr>
          <p:cNvPr id="2673" name="Google Shape;2673;p213"/>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3"/>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watermark.jpg" id="307" name="Google Shape;307;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 name="Google Shape;308;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9" name="Google Shape;30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0" name="Google Shape;310;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11" name="Google Shape;311;p43"/>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3"/>
          <p:cNvCxnSpPr>
            <a:stCxn id="311" idx="3"/>
            <a:endCxn id="31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17" name="Google Shape;317;p43"/>
          <p:cNvCxnSpPr>
            <a:endCxn id="31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18" name="Google Shape;318;p43"/>
          <p:cNvCxnSpPr>
            <a:endCxn id="31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3"/>
          <p:cNvCxnSpPr>
            <a:stCxn id="312" idx="0"/>
            <a:endCxn id="31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20" name="Google Shape;320;p43"/>
          <p:cNvCxnSpPr>
            <a:stCxn id="315" idx="3"/>
            <a:endCxn id="31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21" name="Google Shape;321;p43"/>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22" name="Google Shape;322;p43"/>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23" name="Google Shape;323;p43"/>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24" name="Google Shape;324;p43"/>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25" name="Google Shape;325;p43"/>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4" name="Google Shape;2714;p214"/>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715" name="Google Shape;2715;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6" name="Google Shape;2716;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17" name="Google Shape;2717;p21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214"/>
          <p:cNvCxnSpPr>
            <a:endCxn id="27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25" name="Google Shape;2725;p214"/>
          <p:cNvCxnSpPr>
            <a:stCxn id="2726" idx="6"/>
            <a:endCxn id="27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27" name="Google Shape;2727;p214"/>
          <p:cNvCxnSpPr>
            <a:stCxn id="2718" idx="6"/>
            <a:endCxn id="272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28" name="Google Shape;2728;p214"/>
          <p:cNvCxnSpPr>
            <a:stCxn id="27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30" name="Google Shape;2730;p214"/>
          <p:cNvCxnSpPr>
            <a:stCxn id="27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31" name="Google Shape;2731;p21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29" name="Google Shape;2729;p21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4"/>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214"/>
          <p:cNvCxnSpPr>
            <a:stCxn id="2733" idx="7"/>
            <a:endCxn id="27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35" name="Google Shape;2735;p214"/>
          <p:cNvCxnSpPr>
            <a:stCxn id="2729" idx="7"/>
            <a:endCxn id="27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36" name="Google Shape;2736;p214"/>
          <p:cNvCxnSpPr>
            <a:stCxn id="2733" idx="6"/>
            <a:endCxn id="27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37" name="Google Shape;2737;p214"/>
          <p:cNvCxnSpPr>
            <a:stCxn id="2733" idx="5"/>
            <a:endCxn id="27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38" name="Google Shape;2738;p214"/>
          <p:cNvCxnSpPr>
            <a:stCxn id="2733" idx="5"/>
            <a:endCxn id="27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39" name="Google Shape;2739;p21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0" name="Google Shape;2740;p214"/>
          <p:cNvCxnSpPr>
            <a:stCxn id="2719" idx="6"/>
            <a:endCxn id="27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14"/>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42" name="Google Shape;2742;p214"/>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43" name="Google Shape;2743;p214"/>
          <p:cNvCxnSpPr>
            <a:stCxn id="2718" idx="6"/>
            <a:endCxn id="27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44" name="Google Shape;2744;p214"/>
          <p:cNvCxnSpPr>
            <a:stCxn id="271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45" name="Google Shape;2745;p214"/>
          <p:cNvCxnSpPr>
            <a:stCxn id="27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46" name="Google Shape;2746;p214"/>
          <p:cNvCxnSpPr>
            <a:stCxn id="2726" idx="6"/>
            <a:endCxn id="27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47" name="Google Shape;2747;p214"/>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4"/>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4"/>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4"/>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4"/>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4"/>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4"/>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4"/>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4"/>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4"/>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4" name="Google Shape;2764;p215"/>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Each filter is detecting a different feature</a:t>
            </a:r>
            <a:endParaRPr sz="2400">
              <a:solidFill>
                <a:srgbClr val="434343"/>
              </a:solidFill>
              <a:latin typeface="Roboto"/>
              <a:ea typeface="Roboto"/>
              <a:cs typeface="Roboto"/>
              <a:sym typeface="Roboto"/>
            </a:endParaRPr>
          </a:p>
        </p:txBody>
      </p:sp>
      <p:pic>
        <p:nvPicPr>
          <p:cNvPr descr="watermark.jpg" id="2765" name="Google Shape;2765;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6" name="Google Shape;2766;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7" name="Google Shape;2767;p21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4" name="Google Shape;2774;p215"/>
          <p:cNvCxnSpPr>
            <a:endCxn id="277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75" name="Google Shape;2775;p215"/>
          <p:cNvCxnSpPr>
            <a:stCxn id="2776" idx="6"/>
            <a:endCxn id="277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77" name="Google Shape;2777;p215"/>
          <p:cNvCxnSpPr>
            <a:stCxn id="2768" idx="6"/>
            <a:endCxn id="277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78" name="Google Shape;2778;p215"/>
          <p:cNvCxnSpPr>
            <a:stCxn id="277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80" name="Google Shape;2780;p215"/>
          <p:cNvCxnSpPr>
            <a:stCxn id="277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81" name="Google Shape;2781;p21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79" name="Google Shape;2779;p21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5"/>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215"/>
          <p:cNvCxnSpPr>
            <a:stCxn id="2783" idx="7"/>
            <a:endCxn id="277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85" name="Google Shape;2785;p215"/>
          <p:cNvCxnSpPr>
            <a:stCxn id="2779" idx="7"/>
            <a:endCxn id="277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86" name="Google Shape;2786;p215"/>
          <p:cNvCxnSpPr>
            <a:stCxn id="2783" idx="6"/>
            <a:endCxn id="276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87" name="Google Shape;2787;p215"/>
          <p:cNvCxnSpPr>
            <a:stCxn id="2783" idx="5"/>
            <a:endCxn id="276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88" name="Google Shape;2788;p215"/>
          <p:cNvCxnSpPr>
            <a:stCxn id="2783" idx="5"/>
            <a:endCxn id="276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89" name="Google Shape;2789;p21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215"/>
          <p:cNvCxnSpPr>
            <a:stCxn id="2769" idx="6"/>
            <a:endCxn id="27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91" name="Google Shape;2791;p21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92" name="Google Shape;2792;p215"/>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93" name="Google Shape;2793;p215"/>
          <p:cNvCxnSpPr>
            <a:stCxn id="2768" idx="6"/>
            <a:endCxn id="277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94" name="Google Shape;2794;p215"/>
          <p:cNvCxnSpPr>
            <a:stCxn id="276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95" name="Google Shape;2795;p215"/>
          <p:cNvCxnSpPr>
            <a:stCxn id="276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96" name="Google Shape;2796;p215"/>
          <p:cNvCxnSpPr>
            <a:stCxn id="2776" idx="6"/>
            <a:endCxn id="277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97" name="Google Shape;2797;p215"/>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4" name="Google Shape;2814;p21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815" name="Google Shape;281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6" name="Google Shape;281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7" name="Google Shape;2817;p21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216"/>
          <p:cNvCxnSpPr>
            <a:endCxn id="28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25" name="Google Shape;2825;p216"/>
          <p:cNvCxnSpPr>
            <a:stCxn id="2826" idx="6"/>
            <a:endCxn id="28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27" name="Google Shape;2827;p216"/>
          <p:cNvCxnSpPr>
            <a:stCxn id="2818" idx="6"/>
            <a:endCxn id="2823"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828" name="Google Shape;2828;p216"/>
          <p:cNvCxnSpPr>
            <a:stCxn id="28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830" name="Google Shape;2830;p216"/>
          <p:cNvCxnSpPr>
            <a:stCxn id="28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831" name="Google Shape;2831;p21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829" name="Google Shape;2829;p21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6"/>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216"/>
          <p:cNvCxnSpPr>
            <a:stCxn id="2833" idx="7"/>
            <a:endCxn id="28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835" name="Google Shape;2835;p216"/>
          <p:cNvCxnSpPr>
            <a:stCxn id="2829" idx="7"/>
            <a:endCxn id="28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836" name="Google Shape;2836;p216"/>
          <p:cNvCxnSpPr>
            <a:stCxn id="2833" idx="6"/>
            <a:endCxn id="28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837" name="Google Shape;2837;p216"/>
          <p:cNvCxnSpPr>
            <a:stCxn id="2833" idx="5"/>
            <a:endCxn id="28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838" name="Google Shape;2838;p216"/>
          <p:cNvCxnSpPr>
            <a:stCxn id="2833" idx="5"/>
            <a:endCxn id="28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839" name="Google Shape;2839;p21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0" name="Google Shape;2840;p216"/>
          <p:cNvCxnSpPr>
            <a:stCxn id="2819" idx="6"/>
            <a:endCxn id="28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841" name="Google Shape;2841;p216"/>
          <p:cNvCxnSpPr>
            <a:stCxn id="2818" idx="6"/>
            <a:endCxn id="28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842" name="Google Shape;2842;p216"/>
          <p:cNvCxnSpPr>
            <a:stCxn id="2817" idx="6"/>
            <a:endCxn id="2822"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843" name="Google Shape;2843;p216"/>
          <p:cNvCxnSpPr>
            <a:stCxn id="28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844" name="Google Shape;2844;p216"/>
          <p:cNvCxnSpPr>
            <a:stCxn id="2826" idx="6"/>
            <a:endCxn id="28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845" name="Google Shape;2845;p216"/>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6"/>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6"/>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6"/>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6"/>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6"/>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6"/>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6"/>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6"/>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6"/>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6"/>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6"/>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7" name="Google Shape;2857;p216"/>
          <p:cNvCxnSpPr>
            <a:endCxn id="2823"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858" name="Google Shape;2858;p216"/>
          <p:cNvCxnSpPr>
            <a:endCxn id="2821"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859" name="Google Shape;2859;p216"/>
          <p:cNvCxnSpPr>
            <a:endCxn id="2823"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860" name="Google Shape;2860;p216"/>
          <p:cNvCxnSpPr>
            <a:endCxn id="2839"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861" name="Google Shape;2861;p216"/>
          <p:cNvCxnSpPr>
            <a:endCxn id="2822"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862" name="Google Shape;2862;p216"/>
          <p:cNvCxnSpPr>
            <a:endCxn id="2822"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863" name="Google Shape;2863;p216"/>
          <p:cNvCxnSpPr>
            <a:endCxn id="2821"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864" name="Google Shape;2864;p216"/>
          <p:cNvCxnSpPr>
            <a:endCxn id="2820"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865" name="Google Shape;2865;p216"/>
          <p:cNvCxnSpPr>
            <a:endCxn id="2823"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866" name="Google Shape;2866;p216"/>
          <p:cNvCxnSpPr>
            <a:endCxn id="2821"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867" name="Google Shape;2867;p216"/>
          <p:cNvCxnSpPr>
            <a:endCxn id="2823"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868" name="Google Shape;2868;p216"/>
          <p:cNvCxnSpPr>
            <a:endCxn id="2839"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869" name="Google Shape;2869;p216"/>
          <p:cNvCxnSpPr>
            <a:endCxn id="2822"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870" name="Google Shape;2870;p216"/>
          <p:cNvCxnSpPr>
            <a:endCxn id="2822"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871" name="Google Shape;2871;p216"/>
          <p:cNvCxnSpPr>
            <a:endCxn id="2821"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872" name="Google Shape;2872;p216"/>
          <p:cNvCxnSpPr>
            <a:endCxn id="2820"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873" name="Google Shape;2873;p216"/>
          <p:cNvCxnSpPr>
            <a:endCxn id="2823"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874" name="Google Shape;2874;p216"/>
          <p:cNvCxnSpPr>
            <a:endCxn id="2821"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875" name="Google Shape;2875;p216"/>
          <p:cNvCxnSpPr>
            <a:endCxn id="2823"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876" name="Google Shape;2876;p216"/>
          <p:cNvCxnSpPr>
            <a:endCxn id="2839"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877" name="Google Shape;2877;p216"/>
          <p:cNvCxnSpPr>
            <a:endCxn id="2822"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878" name="Google Shape;2878;p216"/>
          <p:cNvCxnSpPr>
            <a:endCxn id="2822"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879" name="Google Shape;2879;p216"/>
          <p:cNvCxnSpPr>
            <a:endCxn id="2821"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880" name="Google Shape;2880;p216"/>
          <p:cNvCxnSpPr>
            <a:endCxn id="2820"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6" name="Google Shape;2886;p21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887" name="Google Shape;28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8" name="Google Shape;28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9" name="Google Shape;2889;p21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217"/>
          <p:cNvCxnSpPr>
            <a:endCxn id="289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97" name="Google Shape;2897;p217"/>
          <p:cNvCxnSpPr>
            <a:stCxn id="2898" idx="6"/>
            <a:endCxn id="2893"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99" name="Google Shape;2899;p217"/>
          <p:cNvCxnSpPr>
            <a:stCxn id="2890" idx="6"/>
            <a:endCxn id="2895"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900" name="Google Shape;2900;p217"/>
          <p:cNvCxnSpPr>
            <a:stCxn id="290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02" name="Google Shape;2902;p217"/>
          <p:cNvCxnSpPr>
            <a:stCxn id="290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03" name="Google Shape;2903;p21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01" name="Google Shape;2901;p21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217"/>
          <p:cNvCxnSpPr>
            <a:stCxn id="2905" idx="7"/>
            <a:endCxn id="289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07" name="Google Shape;2907;p217"/>
          <p:cNvCxnSpPr>
            <a:stCxn id="2901" idx="7"/>
            <a:endCxn id="289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08" name="Google Shape;2908;p217"/>
          <p:cNvCxnSpPr>
            <a:stCxn id="2905" idx="6"/>
            <a:endCxn id="288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09" name="Google Shape;2909;p217"/>
          <p:cNvCxnSpPr>
            <a:stCxn id="2905" idx="5"/>
            <a:endCxn id="289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10" name="Google Shape;2910;p217"/>
          <p:cNvCxnSpPr>
            <a:stCxn id="2905" idx="5"/>
            <a:endCxn id="289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11" name="Google Shape;2911;p21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217"/>
          <p:cNvCxnSpPr>
            <a:stCxn id="2891" idx="6"/>
            <a:endCxn id="291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17"/>
          <p:cNvCxnSpPr>
            <a:stCxn id="2890" idx="6"/>
            <a:endCxn id="2894"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914" name="Google Shape;2914;p217"/>
          <p:cNvCxnSpPr>
            <a:stCxn id="2889" idx="6"/>
            <a:endCxn id="2894"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915" name="Google Shape;2915;p217"/>
          <p:cNvCxnSpPr>
            <a:stCxn id="2889"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916" name="Google Shape;2916;p217"/>
          <p:cNvCxnSpPr>
            <a:stCxn id="2898" idx="6"/>
            <a:endCxn id="2892"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917" name="Google Shape;2917;p217"/>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17"/>
          <p:cNvCxnSpPr>
            <a:endCxn id="2895"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930" name="Google Shape;2930;p217"/>
          <p:cNvCxnSpPr>
            <a:endCxn id="2893"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931" name="Google Shape;2931;p217"/>
          <p:cNvCxnSpPr>
            <a:endCxn id="2895"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932" name="Google Shape;2932;p217"/>
          <p:cNvCxnSpPr>
            <a:endCxn id="2911"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933" name="Google Shape;2933;p217"/>
          <p:cNvCxnSpPr>
            <a:endCxn id="2894"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934" name="Google Shape;2934;p217"/>
          <p:cNvCxnSpPr>
            <a:endCxn id="2894"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935" name="Google Shape;2935;p217"/>
          <p:cNvCxnSpPr>
            <a:endCxn id="2893"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936" name="Google Shape;2936;p217"/>
          <p:cNvCxnSpPr>
            <a:endCxn id="2892"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937" name="Google Shape;2937;p217"/>
          <p:cNvCxnSpPr>
            <a:endCxn id="2895"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938" name="Google Shape;2938;p217"/>
          <p:cNvCxnSpPr>
            <a:endCxn id="2893"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939" name="Google Shape;2939;p217"/>
          <p:cNvCxnSpPr>
            <a:endCxn id="2895"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940" name="Google Shape;2940;p217"/>
          <p:cNvCxnSpPr>
            <a:endCxn id="2911"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941" name="Google Shape;2941;p217"/>
          <p:cNvCxnSpPr>
            <a:endCxn id="2894"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942" name="Google Shape;2942;p217"/>
          <p:cNvCxnSpPr>
            <a:endCxn id="2894"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943" name="Google Shape;2943;p217"/>
          <p:cNvCxnSpPr>
            <a:endCxn id="2893"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944" name="Google Shape;2944;p217"/>
          <p:cNvCxnSpPr>
            <a:endCxn id="2892"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945" name="Google Shape;2945;p217"/>
          <p:cNvCxnSpPr>
            <a:endCxn id="2895"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946" name="Google Shape;2946;p217"/>
          <p:cNvCxnSpPr>
            <a:endCxn id="2893"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947" name="Google Shape;2947;p217"/>
          <p:cNvCxnSpPr>
            <a:endCxn id="2895"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948" name="Google Shape;2948;p217"/>
          <p:cNvCxnSpPr>
            <a:endCxn id="2911"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949" name="Google Shape;2949;p217"/>
          <p:cNvCxnSpPr>
            <a:endCxn id="2894"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950" name="Google Shape;2950;p217"/>
          <p:cNvCxnSpPr>
            <a:endCxn id="2894"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951" name="Google Shape;2951;p217"/>
          <p:cNvCxnSpPr>
            <a:endCxn id="2893"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952" name="Google Shape;2952;p217"/>
          <p:cNvCxnSpPr>
            <a:endCxn id="2892"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8" name="Google Shape;2958;p21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59" name="Google Shape;2959;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0" name="Google Shape;2960;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1" name="Google Shape;2961;p21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4" name="Google Shape;2964;p218"/>
          <p:cNvCxnSpPr>
            <a:stCxn id="296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66" name="Google Shape;2966;p218"/>
          <p:cNvCxnSpPr>
            <a:stCxn id="296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67" name="Google Shape;2967;p21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65" name="Google Shape;2965;p21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9" idx="7"/>
            <a:endCxn id="296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71" name="Google Shape;2971;p218"/>
          <p:cNvCxnSpPr>
            <a:stCxn id="2965" idx="7"/>
            <a:endCxn id="296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72" name="Google Shape;2972;p218"/>
          <p:cNvCxnSpPr>
            <a:stCxn id="2969" idx="6"/>
            <a:endCxn id="29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73" name="Google Shape;2973;p218"/>
          <p:cNvCxnSpPr>
            <a:stCxn id="2969" idx="5"/>
            <a:endCxn id="29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74" name="Google Shape;2974;p218"/>
          <p:cNvCxnSpPr>
            <a:stCxn id="2969" idx="5"/>
            <a:endCxn id="29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75" name="Google Shape;2975;p218"/>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8"/>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8"/>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8"/>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8"/>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2989" name="Google Shape;2989;p218"/>
          <p:cNvCxnSpPr/>
          <p:nvPr/>
        </p:nvCxnSpPr>
        <p:spPr>
          <a:xfrm rot="10800000">
            <a:off x="4235325" y="2793200"/>
            <a:ext cx="617700" cy="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5" name="Google Shape;2995;p21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96" name="Google Shape;2996;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7" name="Google Shape;2997;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8" name="Google Shape;2998;p219"/>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3000" name="Google Shape;3000;p219"/>
          <p:cNvCxnSpPr/>
          <p:nvPr/>
        </p:nvCxnSpPr>
        <p:spPr>
          <a:xfrm flipH="1">
            <a:off x="4235225" y="2792000"/>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01" name="Google Shape;3001;p219"/>
          <p:cNvSpPr/>
          <p:nvPr/>
        </p:nvSpPr>
        <p:spPr>
          <a:xfrm rot="5400000">
            <a:off x="4217313" y="2189525"/>
            <a:ext cx="3364625" cy="1352225"/>
          </a:xfrm>
          <a:prstGeom prst="flowChartInputOutpu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2" name="Google Shape;3002;p219"/>
          <p:cNvCxnSpPr/>
          <p:nvPr/>
        </p:nvCxnSpPr>
        <p:spPr>
          <a:xfrm>
            <a:off x="4853025" y="1183325"/>
            <a:ext cx="370500" cy="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219"/>
          <p:cNvCxnSpPr/>
          <p:nvPr/>
        </p:nvCxnSpPr>
        <p:spPr>
          <a:xfrm>
            <a:off x="6205250" y="1861600"/>
            <a:ext cx="370500" cy="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219"/>
          <p:cNvSpPr/>
          <p:nvPr/>
        </p:nvSpPr>
        <p:spPr>
          <a:xfrm>
            <a:off x="6205250" y="4364575"/>
            <a:ext cx="370500" cy="1833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rot="10800000">
            <a:off x="4865550" y="1183250"/>
            <a:ext cx="368100" cy="1914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rot="5400000">
            <a:off x="3846813" y="2189525"/>
            <a:ext cx="3364625" cy="1352225"/>
          </a:xfrm>
          <a:prstGeom prst="flowChartInputOutput">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7" name="Google Shape;3007;p219"/>
          <p:cNvCxnSpPr/>
          <p:nvPr/>
        </p:nvCxnSpPr>
        <p:spPr>
          <a:xfrm rot="10800000">
            <a:off x="5326025" y="1142050"/>
            <a:ext cx="1284900" cy="648300"/>
          </a:xfrm>
          <a:prstGeom prst="straightConnector1">
            <a:avLst/>
          </a:prstGeom>
          <a:noFill/>
          <a:ln cap="flat" cmpd="sng" w="28575">
            <a:solidFill>
              <a:srgbClr val="666666"/>
            </a:solidFill>
            <a:prstDash val="solid"/>
            <a:round/>
            <a:headEnd len="med" w="med" type="diamond"/>
            <a:tailEnd len="med" w="med" type="diamond"/>
          </a:ln>
        </p:spPr>
      </p:cxnSp>
      <p:sp>
        <p:nvSpPr>
          <p:cNvPr id="3008" name="Google Shape;3008;p219"/>
          <p:cNvSpPr txBox="1"/>
          <p:nvPr/>
        </p:nvSpPr>
        <p:spPr>
          <a:xfrm>
            <a:off x="5835900" y="1101200"/>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09" name="Google Shape;3009;p219"/>
          <p:cNvCxnSpPr/>
          <p:nvPr/>
        </p:nvCxnSpPr>
        <p:spPr>
          <a:xfrm rot="10800000">
            <a:off x="6710975" y="1885600"/>
            <a:ext cx="0" cy="2664300"/>
          </a:xfrm>
          <a:prstGeom prst="straightConnector1">
            <a:avLst/>
          </a:prstGeom>
          <a:noFill/>
          <a:ln cap="flat" cmpd="sng" w="28575">
            <a:solidFill>
              <a:srgbClr val="666666"/>
            </a:solidFill>
            <a:prstDash val="solid"/>
            <a:round/>
            <a:headEnd len="med" w="med" type="diamond"/>
            <a:tailEnd len="med" w="med" type="diamond"/>
          </a:ln>
        </p:spPr>
      </p:cxnSp>
      <p:sp>
        <p:nvSpPr>
          <p:cNvPr id="3010" name="Google Shape;3010;p219"/>
          <p:cNvSpPr txBox="1"/>
          <p:nvPr/>
        </p:nvSpPr>
        <p:spPr>
          <a:xfrm>
            <a:off x="6769600" y="286582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a:t>
            </a:r>
            <a:endParaRPr sz="2000">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6" name="Google Shape;3016;p22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expand these concepts to 2-D Convolution, since we’ll mainly be dealing with images.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017" name="Google Shape;301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8" name="Google Shape;301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3024" name="Google Shape;3024;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5" name="Google Shape;3025;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6" name="Google Shape;3026;p221"/>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27" name="Google Shape;3027;p221"/>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8" name="Google Shape;3028;p221"/>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29" name="Google Shape;3029;p221"/>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30" name="Google Shape;3030;p221"/>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31" name="Google Shape;3031;p221"/>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32" name="Google Shape;3032;p221"/>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3" name="Google Shape;3033;p221"/>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34" name="Google Shape;3034;p221"/>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35" name="Google Shape;3035;p221"/>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44" name="Google Shape;3044;p222"/>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222"/>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46" name="Google Shape;3046;p222"/>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47" name="Google Shape;3047;p222"/>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48" name="Google Shape;3048;p222"/>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49" name="Google Shape;3049;p222"/>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0" name="Google Shape;3050;p222"/>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51" name="Google Shape;3051;p222"/>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52" name="Google Shape;3052;p222"/>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53" name="Google Shape;3053;p222"/>
          <p:cNvSpPr/>
          <p:nvPr/>
        </p:nvSpPr>
        <p:spPr>
          <a:xfrm rot="5400000">
            <a:off x="1787692" y="4047200"/>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2"/>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2"/>
          <p:cNvSpPr txBox="1"/>
          <p:nvPr/>
        </p:nvSpPr>
        <p:spPr>
          <a:xfrm>
            <a:off x="1780825" y="390063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056" name="Google Shape;3056;p222"/>
          <p:cNvSpPr txBox="1"/>
          <p:nvPr/>
        </p:nvSpPr>
        <p:spPr>
          <a:xfrm>
            <a:off x="2123575" y="4600050"/>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Color Images</a:t>
            </a:r>
            <a:endParaRPr>
              <a:latin typeface="Montserrat"/>
              <a:ea typeface="Montserrat"/>
              <a:cs typeface="Montserrat"/>
              <a:sym typeface="Montserrat"/>
            </a:endParaRPr>
          </a:p>
        </p:txBody>
      </p:sp>
      <p:pic>
        <p:nvPicPr>
          <p:cNvPr descr="watermark.jpg" id="3062" name="Google Shape;3062;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63" name="Google Shape;3063;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4" name="Google Shape;3064;p223"/>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65" name="Google Shape;3065;p223"/>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66" name="Google Shape;3066;p223"/>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67" name="Google Shape;3067;p223"/>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68" name="Google Shape;3068;p223"/>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69" name="Google Shape;3069;p223"/>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0" name="Google Shape;3070;p223"/>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71" name="Google Shape;3071;p223"/>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72" name="Google Shape;3072;p223"/>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73" name="Google Shape;3073;p223"/>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4" name="Google Shape;3074;p223"/>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075" name="Google Shape;3075;p223"/>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076" name="Google Shape;3076;p223"/>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223"/>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080" name="Google Shape;3080;p223"/>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81" name="Google Shape;3081;p223"/>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2" name="Google Shape;3082;p223"/>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3" name="Google Shape;3083;p223"/>
          <p:cNvCxnSpPr>
            <a:stCxn id="3077"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084" name="Google Shape;3084;p223"/>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High Level Overview of Machine Learning</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understanding classification metrics.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Cover Deep Learning Basics</a:t>
            </a:r>
            <a:endParaRPr sz="2900">
              <a:solidFill>
                <a:srgbClr val="434343"/>
              </a:solidFill>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watermark.jpg" id="330" name="Google Shape;33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1" name="Google Shape;331;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2" name="Google Shape;332;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3" name="Google Shape;333;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34" name="Google Shape;334;p44"/>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4"/>
          <p:cNvCxnSpPr>
            <a:stCxn id="334" idx="3"/>
            <a:endCxn id="335"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4"/>
          <p:cNvCxnSpPr>
            <a:endCxn id="336"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41" name="Google Shape;341;p44"/>
          <p:cNvCxnSpPr>
            <a:endCxn id="337"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42" name="Google Shape;342;p44"/>
          <p:cNvCxnSpPr>
            <a:stCxn id="335" idx="0"/>
            <a:endCxn id="338"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43" name="Google Shape;343;p44"/>
          <p:cNvCxnSpPr>
            <a:stCxn id="338" idx="3"/>
            <a:endCxn id="337"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44" name="Google Shape;344;p44"/>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45" name="Google Shape;345;p44"/>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46" name="Google Shape;346;p44"/>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47" name="Google Shape;347;p44"/>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48" name="Google Shape;348;p44"/>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cxnSp>
        <p:nvCxnSpPr>
          <p:cNvPr id="349" name="Google Shape;349;p44"/>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Learning- 2D Color Images</a:t>
            </a:r>
            <a:endParaRPr>
              <a:latin typeface="Montserrat"/>
              <a:ea typeface="Montserrat"/>
              <a:cs typeface="Montserrat"/>
              <a:sym typeface="Montserrat"/>
            </a:endParaRPr>
          </a:p>
        </p:txBody>
      </p:sp>
      <p:pic>
        <p:nvPicPr>
          <p:cNvPr descr="watermark.jpg" id="3090" name="Google Shape;309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1" name="Google Shape;309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92" name="Google Shape;3092;p224"/>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93" name="Google Shape;3093;p224"/>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94" name="Google Shape;3094;p224"/>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95" name="Google Shape;3095;p224"/>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96" name="Google Shape;3096;p224"/>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97" name="Google Shape;3097;p224"/>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8" name="Google Shape;3098;p224"/>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99" name="Google Shape;3099;p224"/>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100" name="Google Shape;3100;p224"/>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101" name="Google Shape;3101;p224"/>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24"/>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224"/>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104" name="Google Shape;3104;p224"/>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7" name="Google Shape;3107;p224"/>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108" name="Google Shape;3108;p224"/>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109" name="Google Shape;3109;p224"/>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0" name="Google Shape;3110;p224"/>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1" name="Google Shape;3111;p224"/>
          <p:cNvCxnSpPr>
            <a:stCxn id="3105"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112" name="Google Shape;3112;p224"/>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
        <p:nvSpPr>
          <p:cNvPr id="3113" name="Google Shape;3113;p224"/>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4"/>
          <p:cNvSpPr/>
          <p:nvPr/>
        </p:nvSpPr>
        <p:spPr>
          <a:xfrm rot="5400000">
            <a:off x="1519267" y="4014213"/>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4"/>
          <p:cNvSpPr txBox="1"/>
          <p:nvPr/>
        </p:nvSpPr>
        <p:spPr>
          <a:xfrm>
            <a:off x="1501025" y="386667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116" name="Google Shape;3116;p224"/>
          <p:cNvSpPr txBox="1"/>
          <p:nvPr/>
        </p:nvSpPr>
        <p:spPr>
          <a:xfrm>
            <a:off x="1752450" y="4507888"/>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
        <p:nvSpPr>
          <p:cNvPr id="3117" name="Google Shape;3117;p224"/>
          <p:cNvSpPr/>
          <p:nvPr/>
        </p:nvSpPr>
        <p:spPr>
          <a:xfrm>
            <a:off x="2307475" y="3898675"/>
            <a:ext cx="344100" cy="902700"/>
          </a:xfrm>
          <a:prstGeom prst="rect">
            <a:avLst/>
          </a:prstGeom>
          <a:solidFill>
            <a:srgbClr val="F9CB9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224"/>
          <p:cNvCxnSpPr/>
          <p:nvPr/>
        </p:nvCxnSpPr>
        <p:spPr>
          <a:xfrm>
            <a:off x="1855100" y="3678411"/>
            <a:ext cx="346200" cy="0"/>
          </a:xfrm>
          <a:prstGeom prst="straightConnector1">
            <a:avLst/>
          </a:prstGeom>
          <a:noFill/>
          <a:ln cap="flat" cmpd="sng" w="19050">
            <a:solidFill>
              <a:schemeClr val="dk2"/>
            </a:solidFill>
            <a:prstDash val="dash"/>
            <a:round/>
            <a:headEnd len="med" w="med" type="none"/>
            <a:tailEnd len="med" w="med" type="none"/>
          </a:ln>
        </p:spPr>
      </p:cxnSp>
      <p:cxnSp>
        <p:nvCxnSpPr>
          <p:cNvPr id="3119" name="Google Shape;3119;p224"/>
          <p:cNvCxnSpPr/>
          <p:nvPr/>
        </p:nvCxnSpPr>
        <p:spPr>
          <a:xfrm>
            <a:off x="2203650" y="3668450"/>
            <a:ext cx="450600" cy="225300"/>
          </a:xfrm>
          <a:prstGeom prst="straightConnector1">
            <a:avLst/>
          </a:prstGeom>
          <a:noFill/>
          <a:ln cap="flat" cmpd="sng" w="19050">
            <a:solidFill>
              <a:schemeClr val="dk2"/>
            </a:solidFill>
            <a:prstDash val="dash"/>
            <a:round/>
            <a:headEnd len="med" w="med" type="none"/>
            <a:tailEnd len="med" w="med" type="none"/>
          </a:ln>
        </p:spPr>
      </p:cxnSp>
      <p:sp>
        <p:nvSpPr>
          <p:cNvPr id="3120" name="Google Shape;3120;p224"/>
          <p:cNvSpPr txBox="1"/>
          <p:nvPr/>
        </p:nvSpPr>
        <p:spPr>
          <a:xfrm>
            <a:off x="2306425" y="4665313"/>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a:t>
            </a:r>
            <a:endParaRPr sz="2000">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26" name="Google Shape;3126;p22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27" name="Google Shape;312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8" name="Google Shape;312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29" name="Google Shape;3129;p225"/>
          <p:cNvGraphicFramePr/>
          <p:nvPr/>
        </p:nvGraphicFramePr>
        <p:xfrm>
          <a:off x="553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5" name="Google Shape;3135;p22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36" name="Google Shape;313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7" name="Google Shape;313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38" name="Google Shape;3138;p226"/>
          <p:cNvGraphicFramePr/>
          <p:nvPr/>
        </p:nvGraphicFramePr>
        <p:xfrm>
          <a:off x="553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139" name="Google Shape;3139;p226"/>
          <p:cNvGraphicFramePr/>
          <p:nvPr/>
        </p:nvGraphicFramePr>
        <p:xfrm>
          <a:off x="3200175" y="2711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40" name="Google Shape;3140;p226"/>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46" name="Google Shape;3146;p22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47" name="Google Shape;314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8" name="Google Shape;314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49" name="Google Shape;3149;p227"/>
          <p:cNvGraphicFramePr/>
          <p:nvPr/>
        </p:nvGraphicFramePr>
        <p:xfrm>
          <a:off x="553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50" name="Google Shape;3150;p227"/>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1" name="Google Shape;3151;p227"/>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sp>
        <p:nvSpPr>
          <p:cNvPr id="3152" name="Google Shape;3152;p227"/>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53" name="Google Shape;3153;p227"/>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54" name="Google Shape;3154;p227"/>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55" name="Google Shape;3155;p227"/>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56" name="Google Shape;3156;p227"/>
          <p:cNvGraphicFramePr/>
          <p:nvPr/>
        </p:nvGraphicFramePr>
        <p:xfrm>
          <a:off x="3200175" y="2711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62" name="Google Shape;3162;p22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63" name="Google Shape;3163;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4" name="Google Shape;3164;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65" name="Google Shape;3165;p228"/>
          <p:cNvGraphicFramePr/>
          <p:nvPr/>
        </p:nvGraphicFramePr>
        <p:xfrm>
          <a:off x="553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66" name="Google Shape;3166;p228"/>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228"/>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68" name="Google Shape;3168;p228"/>
          <p:cNvGraphicFramePr/>
          <p:nvPr/>
        </p:nvGraphicFramePr>
        <p:xfrm>
          <a:off x="3200175" y="2711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69" name="Google Shape;3169;p228"/>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70" name="Google Shape;3170;p228"/>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71" name="Google Shape;3171;p228"/>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72" name="Google Shape;3172;p228"/>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73" name="Google Shape;3173;p228"/>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74" name="Google Shape;3174;p228"/>
          <p:cNvGraphicFramePr/>
          <p:nvPr/>
        </p:nvGraphicFramePr>
        <p:xfrm>
          <a:off x="4937525" y="2739350"/>
          <a:ext cx="3000000" cy="3000000"/>
        </p:xfrm>
        <a:graphic>
          <a:graphicData uri="http://schemas.openxmlformats.org/drawingml/2006/table">
            <a:tbl>
              <a:tblPr>
                <a:noFill/>
                <a:tableStyleId>{6A4D1956-E8F2-49E3-841B-6419513EB122}</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75" name="Google Shape;3175;p228"/>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81" name="Google Shape;3181;p22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82" name="Google Shape;3182;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3" name="Google Shape;3183;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84" name="Google Shape;3184;p229"/>
          <p:cNvGraphicFramePr/>
          <p:nvPr/>
        </p:nvGraphicFramePr>
        <p:xfrm>
          <a:off x="553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85" name="Google Shape;3185;p229"/>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229"/>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87" name="Google Shape;3187;p229"/>
          <p:cNvGraphicFramePr/>
          <p:nvPr/>
        </p:nvGraphicFramePr>
        <p:xfrm>
          <a:off x="3200175" y="2711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88" name="Google Shape;3188;p229"/>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89" name="Google Shape;3189;p229"/>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90" name="Google Shape;3190;p229"/>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91" name="Google Shape;3191;p229"/>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92" name="Google Shape;3192;p229"/>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3" name="Google Shape;3193;p229"/>
          <p:cNvGraphicFramePr/>
          <p:nvPr/>
        </p:nvGraphicFramePr>
        <p:xfrm>
          <a:off x="4937525" y="2739350"/>
          <a:ext cx="3000000" cy="3000000"/>
        </p:xfrm>
        <a:graphic>
          <a:graphicData uri="http://schemas.openxmlformats.org/drawingml/2006/table">
            <a:tbl>
              <a:tblPr>
                <a:noFill/>
                <a:tableStyleId>{6A4D1956-E8F2-49E3-841B-6419513EB122}</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3194" name="Google Shape;3194;p229"/>
          <p:cNvCxnSpPr/>
          <p:nvPr/>
        </p:nvCxnSpPr>
        <p:spPr>
          <a:xfrm flipH="1">
            <a:off x="6464725"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5" name="Google Shape;3195;p229"/>
          <p:cNvGraphicFramePr/>
          <p:nvPr/>
        </p:nvGraphicFramePr>
        <p:xfrm>
          <a:off x="7005425" y="2711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6" name="Google Shape;3196;p229"/>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
        <p:nvSpPr>
          <p:cNvPr id="3197" name="Google Shape;3197;p229"/>
          <p:cNvSpPr txBox="1"/>
          <p:nvPr/>
        </p:nvSpPr>
        <p:spPr>
          <a:xfrm>
            <a:off x="6923600" y="409632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Sum the Result</a:t>
            </a:r>
            <a:endParaRPr sz="1200">
              <a:latin typeface="Montserrat"/>
              <a:ea typeface="Montserrat"/>
              <a:cs typeface="Montserrat"/>
              <a:sym typeface="Montserrat"/>
            </a:endParaRPr>
          </a:p>
        </p:txBody>
      </p:sp>
      <p:sp>
        <p:nvSpPr>
          <p:cNvPr id="3198" name="Google Shape;3198;p229"/>
          <p:cNvSpPr txBox="1"/>
          <p:nvPr/>
        </p:nvSpPr>
        <p:spPr>
          <a:xfrm>
            <a:off x="8649300" y="2980425"/>
            <a:ext cx="4557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0</a:t>
            </a:r>
            <a:endParaRPr sz="2500">
              <a:latin typeface="Montserrat"/>
              <a:ea typeface="Montserrat"/>
              <a:cs typeface="Montserrat"/>
              <a:sym typeface="Montserrat"/>
            </a:endParaRPr>
          </a:p>
        </p:txBody>
      </p:sp>
      <p:cxnSp>
        <p:nvCxnSpPr>
          <p:cNvPr id="3199" name="Google Shape;3199;p229"/>
          <p:cNvCxnSpPr/>
          <p:nvPr/>
        </p:nvCxnSpPr>
        <p:spPr>
          <a:xfrm flipH="1">
            <a:off x="8189725" y="32427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05" name="Google Shape;3205;p23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1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06" name="Google Shape;3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07" name="Google Shape;3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08" name="Google Shape;3208;p230"/>
          <p:cNvGraphicFramePr/>
          <p:nvPr/>
        </p:nvGraphicFramePr>
        <p:xfrm>
          <a:off x="8935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09" name="Google Shape;3209;p230"/>
          <p:cNvSpPr/>
          <p:nvPr/>
        </p:nvSpPr>
        <p:spPr>
          <a:xfrm>
            <a:off x="12771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230"/>
          <p:cNvCxnSpPr/>
          <p:nvPr/>
        </p:nvCxnSpPr>
        <p:spPr>
          <a:xfrm>
            <a:off x="24039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11" name="Google Shape;3211;p230"/>
          <p:cNvGraphicFramePr/>
          <p:nvPr/>
        </p:nvGraphicFramePr>
        <p:xfrm>
          <a:off x="4419000" y="2717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12" name="Google Shape;3212;p230"/>
          <p:cNvSpPr txBox="1"/>
          <p:nvPr/>
        </p:nvSpPr>
        <p:spPr>
          <a:xfrm>
            <a:off x="4372225" y="3989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13" name="Google Shape;3213;p230"/>
          <p:cNvCxnSpPr/>
          <p:nvPr/>
        </p:nvCxnSpPr>
        <p:spPr>
          <a:xfrm>
            <a:off x="12741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14" name="Google Shape;3214;p230"/>
          <p:cNvCxnSpPr/>
          <p:nvPr/>
        </p:nvCxnSpPr>
        <p:spPr>
          <a:xfrm>
            <a:off x="13013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15" name="Google Shape;3215;p230"/>
          <p:cNvCxnSpPr/>
          <p:nvPr/>
        </p:nvCxnSpPr>
        <p:spPr>
          <a:xfrm>
            <a:off x="24258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16" name="Google Shape;3216;p230"/>
          <p:cNvCxnSpPr/>
          <p:nvPr/>
        </p:nvCxnSpPr>
        <p:spPr>
          <a:xfrm>
            <a:off x="891475" y="1800350"/>
            <a:ext cx="3756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22" name="Google Shape;3222;p23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2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23" name="Google Shape;3223;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24" name="Google Shape;3224;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25" name="Google Shape;3225;p231"/>
          <p:cNvGraphicFramePr/>
          <p:nvPr/>
        </p:nvGraphicFramePr>
        <p:xfrm>
          <a:off x="8935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26" name="Google Shape;3226;p231"/>
          <p:cNvSpPr/>
          <p:nvPr/>
        </p:nvSpPr>
        <p:spPr>
          <a:xfrm>
            <a:off x="16527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31"/>
          <p:cNvCxnSpPr/>
          <p:nvPr/>
        </p:nvCxnSpPr>
        <p:spPr>
          <a:xfrm>
            <a:off x="27795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28" name="Google Shape;3228;p231"/>
          <p:cNvGraphicFramePr/>
          <p:nvPr/>
        </p:nvGraphicFramePr>
        <p:xfrm>
          <a:off x="4794600" y="27176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29" name="Google Shape;3229;p231"/>
          <p:cNvSpPr txBox="1"/>
          <p:nvPr/>
        </p:nvSpPr>
        <p:spPr>
          <a:xfrm>
            <a:off x="4712775" y="3940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30" name="Google Shape;3230;p231"/>
          <p:cNvCxnSpPr/>
          <p:nvPr/>
        </p:nvCxnSpPr>
        <p:spPr>
          <a:xfrm>
            <a:off x="16497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31" name="Google Shape;3231;p231"/>
          <p:cNvCxnSpPr/>
          <p:nvPr/>
        </p:nvCxnSpPr>
        <p:spPr>
          <a:xfrm>
            <a:off x="16769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32" name="Google Shape;3232;p231"/>
          <p:cNvCxnSpPr/>
          <p:nvPr/>
        </p:nvCxnSpPr>
        <p:spPr>
          <a:xfrm>
            <a:off x="28014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33" name="Google Shape;3233;p231"/>
          <p:cNvCxnSpPr/>
          <p:nvPr/>
        </p:nvCxnSpPr>
        <p:spPr>
          <a:xfrm>
            <a:off x="891475" y="1800350"/>
            <a:ext cx="751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39" name="Google Shape;3239;p23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Representation of Multiple Filters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40" name="Google Shape;3240;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41" name="Google Shape;3241;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42" name="Google Shape;3242;p232"/>
          <p:cNvGraphicFramePr/>
          <p:nvPr/>
        </p:nvGraphicFramePr>
        <p:xfrm>
          <a:off x="893550" y="189150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243" name="Google Shape;3243;p232"/>
          <p:cNvGraphicFramePr/>
          <p:nvPr/>
        </p:nvGraphicFramePr>
        <p:xfrm>
          <a:off x="4719425" y="207707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
        <p:nvSpPr>
          <p:cNvPr id="3244" name="Google Shape;3244;p232"/>
          <p:cNvSpPr txBox="1"/>
          <p:nvPr/>
        </p:nvSpPr>
        <p:spPr>
          <a:xfrm>
            <a:off x="4497425" y="457105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Convolution  </a:t>
            </a:r>
            <a:endParaRPr sz="1200">
              <a:latin typeface="Montserrat"/>
              <a:ea typeface="Montserrat"/>
              <a:cs typeface="Montserrat"/>
              <a:sym typeface="Montserrat"/>
            </a:endParaRPr>
          </a:p>
        </p:txBody>
      </p:sp>
      <p:cxnSp>
        <p:nvCxnSpPr>
          <p:cNvPr id="3245" name="Google Shape;3245;p232"/>
          <p:cNvCxnSpPr/>
          <p:nvPr/>
        </p:nvCxnSpPr>
        <p:spPr>
          <a:xfrm>
            <a:off x="3314825" y="2833325"/>
            <a:ext cx="751200" cy="0"/>
          </a:xfrm>
          <a:prstGeom prst="straightConnector1">
            <a:avLst/>
          </a:prstGeom>
          <a:noFill/>
          <a:ln cap="flat" cmpd="sng" w="38100">
            <a:solidFill>
              <a:srgbClr val="FF0000"/>
            </a:solidFill>
            <a:prstDash val="solid"/>
            <a:round/>
            <a:headEnd len="med" w="med" type="none"/>
            <a:tailEnd len="med" w="med" type="triangle"/>
          </a:ln>
        </p:spPr>
      </p:cxnSp>
      <p:graphicFrame>
        <p:nvGraphicFramePr>
          <p:cNvPr id="3246" name="Google Shape;3246;p232"/>
          <p:cNvGraphicFramePr/>
          <p:nvPr/>
        </p:nvGraphicFramePr>
        <p:xfrm>
          <a:off x="4497425" y="2364700"/>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7" name="Google Shape;3247;p232"/>
          <p:cNvGraphicFramePr/>
          <p:nvPr/>
        </p:nvGraphicFramePr>
        <p:xfrm>
          <a:off x="4309275" y="2642325"/>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8" name="Google Shape;3248;p232"/>
          <p:cNvGraphicFramePr/>
          <p:nvPr/>
        </p:nvGraphicFramePr>
        <p:xfrm>
          <a:off x="4066025" y="2955000"/>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9" name="Google Shape;3249;p232"/>
          <p:cNvGraphicFramePr/>
          <p:nvPr/>
        </p:nvGraphicFramePr>
        <p:xfrm>
          <a:off x="3907925" y="3265700"/>
          <a:ext cx="3000000" cy="3000000"/>
        </p:xfrm>
        <a:graphic>
          <a:graphicData uri="http://schemas.openxmlformats.org/drawingml/2006/table">
            <a:tbl>
              <a:tblPr>
                <a:noFill/>
                <a:tableStyleId>{6A4D1956-E8F2-49E3-841B-6419513EB122}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55" name="Google Shape;3255;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 the original CNN diagram</a:t>
            </a:r>
            <a:endParaRPr sz="3000">
              <a:solidFill>
                <a:srgbClr val="434343"/>
              </a:solidFill>
              <a:latin typeface="Montserrat"/>
              <a:ea typeface="Montserrat"/>
              <a:cs typeface="Montserrat"/>
              <a:sym typeface="Montserrat"/>
            </a:endParaRPr>
          </a:p>
        </p:txBody>
      </p:sp>
      <p:pic>
        <p:nvPicPr>
          <p:cNvPr descr="watermark.jpg" id="3256" name="Google Shape;3256;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57" name="Google Shape;3257;p233"/>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watermark.jpg" id="354" name="Google Shape;35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5" name="Google Shape;355;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6" name="Google Shape;356;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7" name="Google Shape;357;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58" name="Google Shape;358;p45"/>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a:stCxn id="358" idx="3"/>
            <a:endCxn id="359"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5"/>
          <p:cNvCxnSpPr>
            <a:endCxn id="360"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5"/>
          <p:cNvCxnSpPr>
            <a:endCxn id="361"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7" name="Google Shape;367;p45"/>
          <p:cNvCxnSpPr>
            <a:endCxn id="362"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5"/>
          <p:cNvCxnSpPr>
            <a:stCxn id="361" idx="2"/>
            <a:endCxn id="360"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369" name="Google Shape;369;p45"/>
          <p:cNvCxnSpPr>
            <a:stCxn id="359" idx="0"/>
            <a:endCxn id="363"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70" name="Google Shape;370;p45"/>
          <p:cNvCxnSpPr>
            <a:stCxn id="363" idx="3"/>
            <a:endCxn id="361"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71" name="Google Shape;371;p45"/>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72" name="Google Shape;372;p45"/>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73" name="Google Shape;373;p45"/>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74" name="Google Shape;374;p45"/>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75" name="Google Shape;375;p45"/>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376" name="Google Shape;376;p45"/>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63" name="Google Shape;326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Exactly what we saw here:</a:t>
            </a:r>
            <a:endParaRPr sz="3000">
              <a:solidFill>
                <a:srgbClr val="434343"/>
              </a:solidFill>
              <a:latin typeface="Montserrat"/>
              <a:ea typeface="Montserrat"/>
              <a:cs typeface="Montserrat"/>
              <a:sym typeface="Montserrat"/>
            </a:endParaRPr>
          </a:p>
        </p:txBody>
      </p:sp>
      <p:pic>
        <p:nvPicPr>
          <p:cNvPr descr="watermark.jpg" id="3264" name="Google Shape;3264;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65" name="Google Shape;3265;p234"/>
          <p:cNvPicPr preferRelativeResize="0"/>
          <p:nvPr/>
        </p:nvPicPr>
        <p:blipFill>
          <a:blip r:embed="rId4">
            <a:alphaModFix/>
          </a:blip>
          <a:stretch>
            <a:fillRect/>
          </a:stretch>
        </p:blipFill>
        <p:spPr>
          <a:xfrm>
            <a:off x="573806" y="2205975"/>
            <a:ext cx="7996395" cy="2912475"/>
          </a:xfrm>
          <a:prstGeom prst="rect">
            <a:avLst/>
          </a:prstGeom>
          <a:noFill/>
          <a:ln>
            <a:noFill/>
          </a:ln>
        </p:spPr>
      </p:pic>
      <p:sp>
        <p:nvSpPr>
          <p:cNvPr id="3266" name="Google Shape;3266;p234"/>
          <p:cNvSpPr/>
          <p:nvPr/>
        </p:nvSpPr>
        <p:spPr>
          <a:xfrm>
            <a:off x="1327200" y="3057425"/>
            <a:ext cx="2093700" cy="16827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4"/>
          <p:cNvSpPr/>
          <p:nvPr/>
        </p:nvSpPr>
        <p:spPr>
          <a:xfrm rot="2910181">
            <a:off x="3291428" y="3187542"/>
            <a:ext cx="2874669" cy="949362"/>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73" name="Google Shape;3273;p23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it is time to discuss subsampling (pooling)</a:t>
            </a:r>
            <a:endParaRPr sz="3000">
              <a:solidFill>
                <a:srgbClr val="434343"/>
              </a:solidFill>
              <a:latin typeface="Montserrat"/>
              <a:ea typeface="Montserrat"/>
              <a:cs typeface="Montserrat"/>
              <a:sym typeface="Montserrat"/>
            </a:endParaRPr>
          </a:p>
        </p:txBody>
      </p:sp>
      <p:pic>
        <p:nvPicPr>
          <p:cNvPr descr="watermark.jpg" id="3274" name="Google Shape;3274;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75" name="Google Shape;3275;p23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36"/>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Part Two</a:t>
            </a:r>
            <a:endParaRPr b="1">
              <a:latin typeface="Montserrat"/>
              <a:ea typeface="Montserrat"/>
              <a:cs typeface="Montserrat"/>
              <a:sym typeface="Montserrat"/>
            </a:endParaRPr>
          </a:p>
        </p:txBody>
      </p:sp>
      <p:pic>
        <p:nvPicPr>
          <p:cNvPr descr="watermark.jpg" id="3281" name="Google Shape;3281;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2" name="Google Shape;3282;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88" name="Google Shape;3288;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convolutional layers, let’s discuss </a:t>
            </a:r>
            <a:r>
              <a:rPr b="1"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 will subsample the input image, which reduces the memory use and computer load as well as reducing the number of parameters.</a:t>
            </a:r>
            <a:endParaRPr sz="3000">
              <a:solidFill>
                <a:srgbClr val="434343"/>
              </a:solidFill>
              <a:latin typeface="Montserrat"/>
              <a:ea typeface="Montserrat"/>
              <a:cs typeface="Montserrat"/>
              <a:sym typeface="Montserrat"/>
            </a:endParaRPr>
          </a:p>
        </p:txBody>
      </p:sp>
      <p:pic>
        <p:nvPicPr>
          <p:cNvPr descr="watermark.jpg" id="3289" name="Google Shape;328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0" name="Google Shape;329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96" name="Google Shape;329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layer of pixels in our input image:</a:t>
            </a:r>
            <a:endParaRPr sz="3000">
              <a:solidFill>
                <a:srgbClr val="434343"/>
              </a:solidFill>
              <a:latin typeface="Montserrat"/>
              <a:ea typeface="Montserrat"/>
              <a:cs typeface="Montserrat"/>
              <a:sym typeface="Montserrat"/>
            </a:endParaRPr>
          </a:p>
        </p:txBody>
      </p:sp>
      <p:pic>
        <p:nvPicPr>
          <p:cNvPr descr="watermark.jpg" id="3297" name="Google Shape;3297;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8" name="Google Shape;3298;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99" name="Google Shape;3299;p238"/>
          <p:cNvGraphicFramePr/>
          <p:nvPr/>
        </p:nvGraphicFramePr>
        <p:xfrm>
          <a:off x="3592300" y="227708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05" name="Google Shape;3305;p239"/>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our MNIST digits set, each pixel had a value representing “darkness”</a:t>
            </a:r>
            <a:endParaRPr sz="3000">
              <a:solidFill>
                <a:srgbClr val="434343"/>
              </a:solidFill>
              <a:latin typeface="Montserrat"/>
              <a:ea typeface="Montserrat"/>
              <a:cs typeface="Montserrat"/>
              <a:sym typeface="Montserrat"/>
            </a:endParaRPr>
          </a:p>
        </p:txBody>
      </p:sp>
      <p:pic>
        <p:nvPicPr>
          <p:cNvPr descr="watermark.jpg" id="3306" name="Google Shape;330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07" name="Google Shape;330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08" name="Google Shape;3308;p239"/>
          <p:cNvGraphicFramePr/>
          <p:nvPr/>
        </p:nvGraphicFramePr>
        <p:xfrm>
          <a:off x="3592300" y="227708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557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Clr>
                          <a:srgbClr val="000000"/>
                        </a:buClr>
                        <a:buSzPts val="1100"/>
                        <a:buFont typeface="Arial"/>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Clr>
                          <a:srgbClr val="000000"/>
                        </a:buClr>
                        <a:buSzPts val="1100"/>
                        <a:buFont typeface="Arial"/>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4" name="Google Shape;3314;p240"/>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create a 2 by 2 pool of pixels and evaluate the maximum value.</a:t>
            </a:r>
            <a:endParaRPr sz="3000">
              <a:solidFill>
                <a:srgbClr val="434343"/>
              </a:solidFill>
              <a:latin typeface="Montserrat"/>
              <a:ea typeface="Montserrat"/>
              <a:cs typeface="Montserrat"/>
              <a:sym typeface="Montserrat"/>
            </a:endParaRPr>
          </a:p>
        </p:txBody>
      </p:sp>
      <p:pic>
        <p:nvPicPr>
          <p:cNvPr descr="watermark.jpg" id="3315" name="Google Shape;3315;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16" name="Google Shape;3316;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17" name="Google Shape;3317;p240"/>
          <p:cNvGraphicFramePr/>
          <p:nvPr/>
        </p:nvGraphicFramePr>
        <p:xfrm>
          <a:off x="3592300" y="2277080"/>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18" name="Google Shape;3318;p240"/>
          <p:cNvSpPr/>
          <p:nvPr/>
        </p:nvSpPr>
        <p:spPr>
          <a:xfrm>
            <a:off x="3600475" y="2274500"/>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24" name="Google Shape;3324;p241"/>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Only the max value makes it to the next layer.</a:t>
            </a:r>
            <a:endParaRPr sz="3000">
              <a:solidFill>
                <a:srgbClr val="434343"/>
              </a:solidFill>
              <a:latin typeface="Montserrat"/>
              <a:ea typeface="Montserrat"/>
              <a:cs typeface="Montserrat"/>
              <a:sym typeface="Montserrat"/>
            </a:endParaRPr>
          </a:p>
        </p:txBody>
      </p:sp>
      <p:pic>
        <p:nvPicPr>
          <p:cNvPr descr="watermark.jpg" id="3325" name="Google Shape;332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26" name="Google Shape;3326;p241"/>
          <p:cNvGraphicFramePr/>
          <p:nvPr/>
        </p:nvGraphicFramePr>
        <p:xfrm>
          <a:off x="436275" y="2294055"/>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27" name="Google Shape;3327;p241"/>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28" name="Google Shape;3328;p241"/>
          <p:cNvGraphicFramePr/>
          <p:nvPr/>
        </p:nvGraphicFramePr>
        <p:xfrm>
          <a:off x="4525500" y="2796188"/>
          <a:ext cx="3000000" cy="3000000"/>
        </p:xfrm>
        <a:graphic>
          <a:graphicData uri="http://schemas.openxmlformats.org/drawingml/2006/table">
            <a:tbl>
              <a:tblPr>
                <a:noFill/>
                <a:tableStyleId>{6A4D1956-E8F2-49E3-841B-6419513EB122}</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29" name="Google Shape;3329;p241"/>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41"/>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31" name="Google Shape;3331;p241"/>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37" name="Google Shape;3337;p242"/>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then move over by a “stride”, in this case, our stride is two.</a:t>
            </a:r>
            <a:endParaRPr sz="3000">
              <a:solidFill>
                <a:srgbClr val="434343"/>
              </a:solidFill>
              <a:latin typeface="Montserrat"/>
              <a:ea typeface="Montserrat"/>
              <a:cs typeface="Montserrat"/>
              <a:sym typeface="Montserrat"/>
            </a:endParaRPr>
          </a:p>
        </p:txBody>
      </p:sp>
      <p:pic>
        <p:nvPicPr>
          <p:cNvPr descr="watermark.jpg" id="3338" name="Google Shape;3338;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39" name="Google Shape;3339;p242"/>
          <p:cNvGraphicFramePr/>
          <p:nvPr/>
        </p:nvGraphicFramePr>
        <p:xfrm>
          <a:off x="436275" y="2294055"/>
          <a:ext cx="3000000" cy="3000000"/>
        </p:xfrm>
        <a:graphic>
          <a:graphicData uri="http://schemas.openxmlformats.org/drawingml/2006/table">
            <a:tbl>
              <a:tblPr>
                <a:noFill/>
                <a:tableStyleId>{6A4D1956-E8F2-49E3-841B-6419513EB122}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40" name="Google Shape;3340;p242"/>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41" name="Google Shape;3341;p242"/>
          <p:cNvGraphicFramePr/>
          <p:nvPr/>
        </p:nvGraphicFramePr>
        <p:xfrm>
          <a:off x="4525500" y="2796188"/>
          <a:ext cx="3000000" cy="3000000"/>
        </p:xfrm>
        <a:graphic>
          <a:graphicData uri="http://schemas.openxmlformats.org/drawingml/2006/table">
            <a:tbl>
              <a:tblPr>
                <a:noFill/>
                <a:tableStyleId>{6A4D1956-E8F2-49E3-841B-6419513EB122}</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42" name="Google Shape;3342;p242"/>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3" name="Google Shape;3343;p242"/>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44" name="Google Shape;3344;p242"/>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
        <p:nvSpPr>
          <p:cNvPr id="3345" name="Google Shape;3345;p242"/>
          <p:cNvSpPr/>
          <p:nvPr/>
        </p:nvSpPr>
        <p:spPr>
          <a:xfrm>
            <a:off x="444450" y="3143425"/>
            <a:ext cx="759000" cy="789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2"/>
          <p:cNvSpPr/>
          <p:nvPr/>
        </p:nvSpPr>
        <p:spPr>
          <a:xfrm>
            <a:off x="4525500" y="3281513"/>
            <a:ext cx="548100" cy="46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Max</a:t>
            </a:r>
            <a:endParaRPr b="1"/>
          </a:p>
        </p:txBody>
      </p:sp>
      <p:cxnSp>
        <p:nvCxnSpPr>
          <p:cNvPr id="3347" name="Google Shape;3347;p242"/>
          <p:cNvCxnSpPr/>
          <p:nvPr/>
        </p:nvCxnSpPr>
        <p:spPr>
          <a:xfrm>
            <a:off x="1203500" y="3146425"/>
            <a:ext cx="3340800" cy="136800"/>
          </a:xfrm>
          <a:prstGeom prst="straightConnector1">
            <a:avLst/>
          </a:prstGeom>
          <a:noFill/>
          <a:ln cap="flat" cmpd="sng" w="19050">
            <a:solidFill>
              <a:srgbClr val="0000FF"/>
            </a:solidFill>
            <a:prstDash val="solid"/>
            <a:round/>
            <a:headEnd len="med" w="med" type="none"/>
            <a:tailEnd len="med" w="med" type="none"/>
          </a:ln>
        </p:spPr>
      </p:cxnSp>
      <p:cxnSp>
        <p:nvCxnSpPr>
          <p:cNvPr id="3348" name="Google Shape;3348;p242"/>
          <p:cNvCxnSpPr/>
          <p:nvPr/>
        </p:nvCxnSpPr>
        <p:spPr>
          <a:xfrm flipH="1" rot="10800000">
            <a:off x="1203500" y="3752625"/>
            <a:ext cx="3310800" cy="1698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54" name="Google Shape;3354;p24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pooling layer will end up removing a lot of information, even a small pooling “kernel” of 2 by 2 with a stride of 2 will remove 75% of the input data.</a:t>
            </a:r>
            <a:endParaRPr sz="3000">
              <a:solidFill>
                <a:srgbClr val="434343"/>
              </a:solidFill>
              <a:latin typeface="Montserrat"/>
              <a:ea typeface="Montserrat"/>
              <a:cs typeface="Montserrat"/>
              <a:sym typeface="Montserrat"/>
            </a:endParaRPr>
          </a:p>
        </p:txBody>
      </p:sp>
      <p:pic>
        <p:nvPicPr>
          <p:cNvPr descr="watermark.jpg" id="3355" name="Google Shape;3355;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56" name="Google Shape;3356;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watermark.jpg" id="381" name="Google Shape;381;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2" name="Google Shape;382;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3" name="Google Shape;383;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4" name="Google Shape;384;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385" name="Google Shape;385;p4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Image classification and recognition is a very common and widely applicable use of deep learning and machine learning with OpenCV and Keras.</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Let’s continue by learning about how to evaluate a classification task.</a:t>
            </a:r>
            <a:endParaRPr sz="2600">
              <a:solidFill>
                <a:srgbClr val="33333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62" name="Google Shape;3362;p24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common technique deployed with CNN is called “Dropout”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Dropout can be thought of as a form of regularization to help prevent overfitting.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During training, units are randomly dropped, along with their connections.</a:t>
            </a:r>
            <a:endParaRPr sz="3000">
              <a:solidFill>
                <a:srgbClr val="434343"/>
              </a:solidFill>
              <a:latin typeface="Montserrat"/>
              <a:ea typeface="Montserrat"/>
              <a:cs typeface="Montserrat"/>
              <a:sym typeface="Montserrat"/>
            </a:endParaRPr>
          </a:p>
        </p:txBody>
      </p:sp>
      <p:pic>
        <p:nvPicPr>
          <p:cNvPr descr="watermark.jpg" id="3363" name="Google Shape;3363;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4" name="Google Shape;3364;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0" name="Google Shape;3370;p24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helps prevent units from “co-adapting” too much.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also quickly point out some famous CNN architectures!</a:t>
            </a:r>
            <a:endParaRPr sz="3000">
              <a:solidFill>
                <a:srgbClr val="434343"/>
              </a:solidFill>
              <a:latin typeface="Montserrat"/>
              <a:ea typeface="Montserrat"/>
              <a:cs typeface="Montserrat"/>
              <a:sym typeface="Montserrat"/>
            </a:endParaRPr>
          </a:p>
        </p:txBody>
      </p:sp>
      <p:pic>
        <p:nvPicPr>
          <p:cNvPr descr="watermark.jpg" id="3371" name="Google Shape;3371;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72" name="Google Shape;3372;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8" name="Google Shape;3378;p24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LeNet-5 by Yann LeCun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 by Alex Krizhevsky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GoogLeNet by Szegedy at Google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ResNet by Kaiming He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links to the papers discussing these architectures!</a:t>
            </a:r>
            <a:endParaRPr sz="3000">
              <a:solidFill>
                <a:srgbClr val="434343"/>
              </a:solidFill>
              <a:latin typeface="Montserrat"/>
              <a:ea typeface="Montserrat"/>
              <a:cs typeface="Montserrat"/>
              <a:sym typeface="Montserrat"/>
            </a:endParaRPr>
          </a:p>
        </p:txBody>
      </p:sp>
      <p:pic>
        <p:nvPicPr>
          <p:cNvPr descr="watermark.jpg" id="3379" name="Google Shape;3379;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0" name="Google Shape;3380;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86" name="Google Shape;3386;p24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87" name="Google Shape;33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8" name="Google Shape;33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89" name="Google Shape;3389;p247"/>
          <p:cNvPicPr preferRelativeResize="0"/>
          <p:nvPr/>
        </p:nvPicPr>
        <p:blipFill>
          <a:blip r:embed="rId4">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95" name="Google Shape;3395;p24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96" name="Google Shape;3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7" name="Google Shape;3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8" name="Google Shape;3398;p248"/>
          <p:cNvPicPr preferRelativeResize="0"/>
          <p:nvPr/>
        </p:nvPicPr>
        <p:blipFill>
          <a:blip r:embed="rId4">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04" name="Google Shape;3404;p24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Neural Network</a:t>
            </a:r>
            <a:endParaRPr sz="3000">
              <a:solidFill>
                <a:srgbClr val="434343"/>
              </a:solidFill>
              <a:latin typeface="Montserrat"/>
              <a:ea typeface="Montserrat"/>
              <a:cs typeface="Montserrat"/>
              <a:sym typeface="Montserrat"/>
            </a:endParaRPr>
          </a:p>
        </p:txBody>
      </p:sp>
      <p:pic>
        <p:nvPicPr>
          <p:cNvPr descr="watermark.jpg" id="3405" name="Google Shape;3405;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06" name="Google Shape;3406;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07" name="Google Shape;3407;p249"/>
          <p:cNvPicPr preferRelativeResize="0"/>
          <p:nvPr/>
        </p:nvPicPr>
        <p:blipFill>
          <a:blip r:embed="rId4">
            <a:alphaModFix/>
          </a:blip>
          <a:stretch>
            <a:fillRect/>
          </a:stretch>
        </p:blipFill>
        <p:spPr>
          <a:xfrm>
            <a:off x="553756" y="1817275"/>
            <a:ext cx="7996395" cy="29124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2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MNIST Data</a:t>
            </a:r>
            <a:endParaRPr b="1">
              <a:latin typeface="Montserrat"/>
              <a:ea typeface="Montserrat"/>
              <a:cs typeface="Montserrat"/>
              <a:sym typeface="Montserrat"/>
            </a:endParaRPr>
          </a:p>
        </p:txBody>
      </p:sp>
      <p:sp>
        <p:nvSpPr>
          <p:cNvPr id="3413" name="Google Shape;3413;p2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414" name="Google Shape;3414;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15" name="Google Shape;3415;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1" name="Google Shape;342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classic data set in Deep Learning is the MNIST data set.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cover some basics about it since we’ll be using similar data concepts quite frequently during this section of the course!</a:t>
            </a:r>
            <a:endParaRPr sz="3000">
              <a:solidFill>
                <a:srgbClr val="434343"/>
              </a:solidFill>
              <a:latin typeface="Montserrat"/>
              <a:ea typeface="Montserrat"/>
              <a:cs typeface="Montserrat"/>
              <a:sym typeface="Montserrat"/>
            </a:endParaRPr>
          </a:p>
        </p:txBody>
      </p:sp>
      <p:pic>
        <p:nvPicPr>
          <p:cNvPr descr="watermark.jpg" id="3422" name="Google Shape;3422;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3" name="Google Shape;3423;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9" name="Google Shape;3429;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this data is easy to access with Keras. The data set has: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training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test images</a:t>
            </a:r>
            <a:endParaRPr sz="3000">
              <a:solidFill>
                <a:srgbClr val="434343"/>
              </a:solidFill>
              <a:latin typeface="Montserrat"/>
              <a:ea typeface="Montserrat"/>
              <a:cs typeface="Montserrat"/>
              <a:sym typeface="Montserrat"/>
            </a:endParaRPr>
          </a:p>
        </p:txBody>
      </p:sp>
      <p:pic>
        <p:nvPicPr>
          <p:cNvPr descr="watermark.jpg" id="3430" name="Google Shape;3430;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1" name="Google Shape;3431;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37" name="Google Shape;3437;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 set contains handwritten single digits from 0 to 9 </a:t>
            </a:r>
            <a:endParaRPr sz="3000">
              <a:solidFill>
                <a:srgbClr val="434343"/>
              </a:solidFill>
              <a:latin typeface="Montserrat"/>
              <a:ea typeface="Montserrat"/>
              <a:cs typeface="Montserrat"/>
              <a:sym typeface="Montserrat"/>
            </a:endParaRPr>
          </a:p>
        </p:txBody>
      </p:sp>
      <p:pic>
        <p:nvPicPr>
          <p:cNvPr descr="watermark.jpg" id="3438" name="Google Shape;3438;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9" name="Google Shape;3439;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0" name="Google Shape;3440;p253"/>
          <p:cNvPicPr preferRelativeResize="0"/>
          <p:nvPr/>
        </p:nvPicPr>
        <p:blipFill>
          <a:blip r:embed="rId4">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391" name="Google Shape;39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92" name="Google Shape;392;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sp>
        <p:nvSpPr>
          <p:cNvPr id="3445" name="Google Shape;3445;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46" name="Google Shape;3446;p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single digit image can be represented as an array</a:t>
            </a:r>
            <a:endParaRPr sz="3000">
              <a:solidFill>
                <a:srgbClr val="434343"/>
              </a:solidFill>
              <a:latin typeface="Montserrat"/>
              <a:ea typeface="Montserrat"/>
              <a:cs typeface="Montserrat"/>
              <a:sym typeface="Montserrat"/>
            </a:endParaRPr>
          </a:p>
        </p:txBody>
      </p:sp>
      <p:pic>
        <p:nvPicPr>
          <p:cNvPr descr="watermark.jpg" id="3447" name="Google Shape;3447;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8" name="Google Shape;3448;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9" name="Google Shape;3449;p254"/>
          <p:cNvPicPr preferRelativeResize="0"/>
          <p:nvPr/>
        </p:nvPicPr>
        <p:blipFill>
          <a:blip r:embed="rId4">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55" name="Google Shape;3455;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Specifically, 28 by 28 pixels</a:t>
            </a:r>
            <a:endParaRPr sz="3000">
              <a:solidFill>
                <a:srgbClr val="434343"/>
              </a:solidFill>
              <a:latin typeface="Montserrat"/>
              <a:ea typeface="Montserrat"/>
              <a:cs typeface="Montserrat"/>
              <a:sym typeface="Montserrat"/>
            </a:endParaRPr>
          </a:p>
        </p:txBody>
      </p:sp>
      <p:pic>
        <p:nvPicPr>
          <p:cNvPr descr="watermark.jpg" id="3456" name="Google Shape;3456;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57" name="Google Shape;3457;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58" name="Google Shape;3458;p255"/>
          <p:cNvPicPr preferRelativeResize="0"/>
          <p:nvPr/>
        </p:nvPicPr>
        <p:blipFill>
          <a:blip r:embed="rId4">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pic>
        <p:nvPicPr>
          <p:cNvPr id="3463" name="Google Shape;3463;p256"/>
          <p:cNvPicPr preferRelativeResize="0"/>
          <p:nvPr/>
        </p:nvPicPr>
        <p:blipFill>
          <a:blip r:embed="rId3">
            <a:alphaModFix/>
          </a:blip>
          <a:stretch>
            <a:fillRect/>
          </a:stretch>
        </p:blipFill>
        <p:spPr>
          <a:xfrm>
            <a:off x="1248600" y="2181900"/>
            <a:ext cx="6646824" cy="2619475"/>
          </a:xfrm>
          <a:prstGeom prst="rect">
            <a:avLst/>
          </a:prstGeom>
          <a:noFill/>
          <a:ln>
            <a:noFill/>
          </a:ln>
        </p:spPr>
      </p:pic>
      <p:sp>
        <p:nvSpPr>
          <p:cNvPr id="3464" name="Google Shape;3464;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65" name="Google Shape;3465;p256"/>
          <p:cNvSpPr txBox="1"/>
          <p:nvPr>
            <p:ph idx="1" type="body"/>
          </p:nvPr>
        </p:nvSpPr>
        <p:spPr>
          <a:xfrm>
            <a:off x="311700" y="1152475"/>
            <a:ext cx="8520600" cy="243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values represent the grayscale image</a:t>
            </a:r>
            <a:endParaRPr sz="3000">
              <a:solidFill>
                <a:srgbClr val="434343"/>
              </a:solidFill>
              <a:latin typeface="Montserrat"/>
              <a:ea typeface="Montserrat"/>
              <a:cs typeface="Montserrat"/>
              <a:sym typeface="Montserrat"/>
            </a:endParaRPr>
          </a:p>
        </p:txBody>
      </p:sp>
      <p:pic>
        <p:nvPicPr>
          <p:cNvPr descr="watermark.jpg" id="3466" name="Google Shape;3466;p2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3467" name="Google Shape;3467;p2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73" name="Google Shape;3473;p257"/>
          <p:cNvSpPr txBox="1"/>
          <p:nvPr>
            <p:ph idx="1" type="body"/>
          </p:nvPr>
        </p:nvSpPr>
        <p:spPr>
          <a:xfrm>
            <a:off x="311700" y="10118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entire group of the 60,000 images as a 4-dimensional array. 60,000 images of 1 chanel 28 by 28 pixels</a:t>
            </a:r>
            <a:endParaRPr sz="3000">
              <a:solidFill>
                <a:srgbClr val="434343"/>
              </a:solidFill>
              <a:latin typeface="Montserrat"/>
              <a:ea typeface="Montserrat"/>
              <a:cs typeface="Montserrat"/>
              <a:sym typeface="Montserrat"/>
            </a:endParaRPr>
          </a:p>
        </p:txBody>
      </p:sp>
      <p:pic>
        <p:nvPicPr>
          <p:cNvPr descr="watermark.jpg" id="3474" name="Google Shape;3474;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75" name="Google Shape;3475;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6" name="Google Shape;3476;p257"/>
          <p:cNvPicPr preferRelativeResize="0"/>
          <p:nvPr/>
        </p:nvPicPr>
        <p:blipFill rotWithShape="1">
          <a:blip r:embed="rId4">
            <a:alphaModFix/>
          </a:blip>
          <a:srcRect b="0" l="0" r="0" t="12785"/>
          <a:stretch/>
        </p:blipFill>
        <p:spPr>
          <a:xfrm>
            <a:off x="1858075" y="2775450"/>
            <a:ext cx="5525500" cy="2181124"/>
          </a:xfrm>
          <a:prstGeom prst="rect">
            <a:avLst/>
          </a:prstGeom>
          <a:noFill/>
          <a:ln>
            <a:noFill/>
          </a:ln>
        </p:spPr>
      </p:pic>
      <p:sp>
        <p:nvSpPr>
          <p:cNvPr id="3477" name="Google Shape;3477;p257"/>
          <p:cNvSpPr txBox="1"/>
          <p:nvPr/>
        </p:nvSpPr>
        <p:spPr>
          <a:xfrm>
            <a:off x="4469425" y="4709500"/>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
        <p:nvSpPr>
          <p:cNvPr id="3478" name="Google Shape;3478;p257"/>
          <p:cNvSpPr txBox="1"/>
          <p:nvPr/>
        </p:nvSpPr>
        <p:spPr>
          <a:xfrm>
            <a:off x="1574525" y="3578350"/>
            <a:ext cx="7434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3479" name="Google Shape;3479;p257"/>
          <p:cNvSpPr txBox="1"/>
          <p:nvPr/>
        </p:nvSpPr>
        <p:spPr>
          <a:xfrm>
            <a:off x="1858075" y="357835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sp>
        <p:nvSpPr>
          <p:cNvPr id="3480" name="Google Shape;3480;p257"/>
          <p:cNvSpPr txBox="1"/>
          <p:nvPr/>
        </p:nvSpPr>
        <p:spPr>
          <a:xfrm>
            <a:off x="2470200" y="264370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cxnSp>
        <p:nvCxnSpPr>
          <p:cNvPr id="3481" name="Google Shape;3481;p257"/>
          <p:cNvCxnSpPr/>
          <p:nvPr/>
        </p:nvCxnSpPr>
        <p:spPr>
          <a:xfrm flipH="1" rot="10800000">
            <a:off x="2567125" y="2770275"/>
            <a:ext cx="664800" cy="424800"/>
          </a:xfrm>
          <a:prstGeom prst="straightConnector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87" name="Google Shape;3487;p2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array has </a:t>
            </a:r>
            <a:r>
              <a:rPr b="1" lang="en" sz="3000">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(60000,28,28,1)</a:t>
            </a:r>
            <a:endParaRPr sz="3000">
              <a:solidFill>
                <a:srgbClr val="434343"/>
              </a:solidFill>
              <a:latin typeface="Overpass"/>
              <a:ea typeface="Overpass"/>
              <a:cs typeface="Overpass"/>
              <a:sym typeface="Overpass"/>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(Samples,x,y,channels)</a:t>
            </a:r>
            <a:endParaRPr sz="3000">
              <a:solidFill>
                <a:srgbClr val="434343"/>
              </a:solidFill>
              <a:latin typeface="Overpass"/>
              <a:ea typeface="Overpass"/>
              <a:cs typeface="Overpass"/>
              <a:sym typeface="Overpass"/>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color images, the last dimension value would be 3 (RGB)</a:t>
            </a:r>
            <a:endParaRPr sz="3000">
              <a:solidFill>
                <a:srgbClr val="434343"/>
              </a:solidFill>
              <a:latin typeface="Montserrat"/>
              <a:ea typeface="Montserrat"/>
              <a:cs typeface="Montserrat"/>
              <a:sym typeface="Montserrat"/>
            </a:endParaRPr>
          </a:p>
        </p:txBody>
      </p:sp>
      <p:pic>
        <p:nvPicPr>
          <p:cNvPr descr="watermark.jpg" id="3488" name="Google Shape;3488;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89" name="Google Shape;3489;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95" name="Google Shape;3495;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the labels we’ll use One-Hot Encoding.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instead of having labels such as “One”, “Two”, etc… we’ll have a single array for each image.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496" name="Google Shape;3496;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7" name="Google Shape;3497;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03" name="Google Shape;3503;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if the original labels of the images are given as a list of numbers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[5,0,4,....,5,6,8]</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convert them to one-hot encoding (easily done with Keras)</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04" name="Google Shape;3504;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5" name="Google Shape;3505;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1" name="Google Shape;3511;p261"/>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label is represented  based off the index position in the label array.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corresponding label will be a 1 at the index location and zero everywhere else.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 drawn digit of 4 would have this label array: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[0,0,0,0,</a:t>
            </a:r>
            <a:r>
              <a:rPr b="1" lang="en" sz="3000">
                <a:solidFill>
                  <a:srgbClr val="434343"/>
                </a:solidFill>
                <a:latin typeface="Montserrat"/>
                <a:ea typeface="Montserrat"/>
                <a:cs typeface="Montserrat"/>
                <a:sym typeface="Montserrat"/>
              </a:rPr>
              <a:t>1</a:t>
            </a:r>
            <a:r>
              <a:rPr lang="en" sz="3000">
                <a:solidFill>
                  <a:srgbClr val="434343"/>
                </a:solidFill>
                <a:latin typeface="Montserrat"/>
                <a:ea typeface="Montserrat"/>
                <a:cs typeface="Montserrat"/>
                <a:sym typeface="Montserrat"/>
              </a:rPr>
              <a:t>,0,0,0,0,0]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12" name="Google Shape;351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3" name="Google Shape;3513;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2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9" name="Google Shape;3519;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20" name="Google Shape;352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21" name="Google Shape;3521;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2" name="Google Shape;3522;p262"/>
          <p:cNvPicPr preferRelativeResize="0"/>
          <p:nvPr/>
        </p:nvPicPr>
        <p:blipFill rotWithShape="1">
          <a:blip r:embed="rId4">
            <a:alphaModFix/>
          </a:blip>
          <a:srcRect b="7" l="0" r="0" t="20934"/>
          <a:stretch/>
        </p:blipFill>
        <p:spPr>
          <a:xfrm>
            <a:off x="1520012" y="2859576"/>
            <a:ext cx="6103975" cy="1669200"/>
          </a:xfrm>
          <a:prstGeom prst="rect">
            <a:avLst/>
          </a:prstGeom>
          <a:noFill/>
          <a:ln>
            <a:noFill/>
          </a:ln>
        </p:spPr>
      </p:pic>
      <p:sp>
        <p:nvSpPr>
          <p:cNvPr id="3523" name="Google Shape;3523;p262"/>
          <p:cNvSpPr txBox="1"/>
          <p:nvPr/>
        </p:nvSpPr>
        <p:spPr>
          <a:xfrm>
            <a:off x="4414025" y="4282675"/>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29" name="Google Shape;3529;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0" name="Google Shape;353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1" name="Google Shape;3531;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32" name="Google Shape;3532;p263"/>
          <p:cNvPicPr preferRelativeResize="0"/>
          <p:nvPr/>
        </p:nvPicPr>
        <p:blipFill>
          <a:blip r:embed="rId4">
            <a:alphaModFix/>
          </a:blip>
          <a:stretch>
            <a:fillRect/>
          </a:stretch>
        </p:blipFill>
        <p:spPr>
          <a:xfrm>
            <a:off x="3093497" y="2404622"/>
            <a:ext cx="4397650" cy="23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9" name="Google Shape;399;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400" name="Google Shape;400;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2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38" name="Google Shape;3538;p264"/>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the MNIST data set and one hot encoding, let’s apply our new knowledge of CNNs with Keras on this data set!</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9" name="Google Shape;3539;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0" name="Google Shape;3540;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2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3546" name="Google Shape;3546;p2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47" name="Google Shape;3547;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8" name="Google Shape;3548;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2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54" name="Google Shape;3554;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how to create a machine learning model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with some data on currency bank notes.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Some of these bank notes were forgeries and others were legitimate.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55" name="Google Shape;3555;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56" name="Google Shape;355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2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62" name="Google Shape;3562;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researchers created a dataset from these bank notes by taking images of the notes and then extracting various numerical features based off the wavelets of the images.</a:t>
            </a:r>
            <a:endParaRPr sz="3000">
              <a:solidFill>
                <a:srgbClr val="434343"/>
              </a:solidFill>
              <a:latin typeface="Montserrat"/>
              <a:ea typeface="Montserrat"/>
              <a:cs typeface="Montserrat"/>
              <a:sym typeface="Montserrat"/>
            </a:endParaRPr>
          </a:p>
        </p:txBody>
      </p:sp>
      <p:pic>
        <p:nvPicPr>
          <p:cNvPr descr="watermark.jpg" id="3563" name="Google Shape;356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4" name="Google Shape;356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0" name="Google Shape;3570;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Very important note!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data we’re working with in this lecture </a:t>
            </a:r>
            <a:r>
              <a:rPr b="1" lang="en" sz="3000">
                <a:solidFill>
                  <a:srgbClr val="434343"/>
                </a:solidFill>
                <a:latin typeface="Montserrat"/>
                <a:ea typeface="Montserrat"/>
                <a:cs typeface="Montserrat"/>
                <a:sym typeface="Montserrat"/>
              </a:rPr>
              <a:t>is not</a:t>
            </a:r>
            <a:r>
              <a:rPr lang="en" sz="3000">
                <a:solidFill>
                  <a:srgbClr val="434343"/>
                </a:solidFill>
                <a:latin typeface="Montserrat"/>
                <a:ea typeface="Montserrat"/>
                <a:cs typeface="Montserrat"/>
                <a:sym typeface="Montserrat"/>
              </a:rPr>
              <a:t> an image.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focusing right now on how to use Keras for general machine learning.</a:t>
            </a:r>
            <a:endParaRPr sz="3000">
              <a:solidFill>
                <a:srgbClr val="434343"/>
              </a:solidFill>
              <a:latin typeface="Montserrat"/>
              <a:ea typeface="Montserrat"/>
              <a:cs typeface="Montserrat"/>
              <a:sym typeface="Montserrat"/>
            </a:endParaRPr>
          </a:p>
        </p:txBody>
      </p:sp>
      <p:pic>
        <p:nvPicPr>
          <p:cNvPr descr="watermark.jpg" id="3571" name="Google Shape;357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72" name="Google Shape;3572;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2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8" name="Google Shape;3578;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learn about Convolutional Neural Networks, then we can expand on Keras to feed in image data (pixel images) into a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a:t>
            </a:r>
            <a:endParaRPr sz="3000">
              <a:solidFill>
                <a:srgbClr val="434343"/>
              </a:solidFill>
              <a:latin typeface="Montserrat"/>
              <a:ea typeface="Montserrat"/>
              <a:cs typeface="Montserrat"/>
              <a:sym typeface="Montserrat"/>
            </a:endParaRPr>
          </a:p>
        </p:txBody>
      </p:sp>
      <p:pic>
        <p:nvPicPr>
          <p:cNvPr descr="watermark.jpg" id="3579" name="Google Shape;3579;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0" name="Google Shape;3580;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CNN with CIFAR-10</a:t>
            </a:r>
            <a:endParaRPr b="1">
              <a:latin typeface="Montserrat"/>
              <a:ea typeface="Montserrat"/>
              <a:cs typeface="Montserrat"/>
              <a:sym typeface="Montserrat"/>
            </a:endParaRPr>
          </a:p>
        </p:txBody>
      </p:sp>
      <p:sp>
        <p:nvSpPr>
          <p:cNvPr id="3586" name="Google Shape;35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87" name="Google Shape;3587;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8" name="Google Shape;3588;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2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on Custom Images</a:t>
            </a:r>
            <a:endParaRPr b="1">
              <a:latin typeface="Montserrat"/>
              <a:ea typeface="Montserrat"/>
              <a:cs typeface="Montserrat"/>
              <a:sym typeface="Montserrat"/>
            </a:endParaRPr>
          </a:p>
        </p:txBody>
      </p:sp>
      <p:sp>
        <p:nvSpPr>
          <p:cNvPr id="3594" name="Google Shape;3594;p2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TWO</a:t>
            </a:r>
            <a:endParaRPr/>
          </a:p>
        </p:txBody>
      </p:sp>
      <p:pic>
        <p:nvPicPr>
          <p:cNvPr descr="watermark.jpg" id="3595" name="Google Shape;3595;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6" name="Google Shape;359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2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02" name="Google Shape;3602;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We will introduce some slightly different imports to reflect the most recent changes to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are just a few different imports:</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MaxPool2D → MaxPooling2D</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Adding in Activation functions separately</a:t>
            </a:r>
            <a:endParaRPr sz="3000">
              <a:solidFill>
                <a:srgbClr val="434343"/>
              </a:solidFill>
              <a:latin typeface="Montserrat"/>
              <a:ea typeface="Montserrat"/>
              <a:cs typeface="Montserrat"/>
              <a:sym typeface="Montserrat"/>
            </a:endParaRPr>
          </a:p>
        </p:txBody>
      </p:sp>
      <p:pic>
        <p:nvPicPr>
          <p:cNvPr descr="watermark.jpg" id="3603" name="Google Shape;3603;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04" name="Google Shape;360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0" name="Google Shape;3610;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Overview</a:t>
            </a:r>
            <a:endParaRPr sz="3500"/>
          </a:p>
        </p:txBody>
      </p:sp>
      <p:pic>
        <p:nvPicPr>
          <p:cNvPr descr="watermark.jpg" id="3611" name="Google Shape;3611;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12" name="Google Shape;361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7" name="Google Shape;4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408" name="Google Shape;4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8" name="Google Shape;3618;p2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Solution</a:t>
            </a:r>
            <a:endParaRPr sz="3500"/>
          </a:p>
        </p:txBody>
      </p:sp>
      <p:pic>
        <p:nvPicPr>
          <p:cNvPr descr="watermark.jpg" id="3619" name="Google Shape;3619;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0" name="Google Shape;3620;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2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626" name="Google Shape;3626;p2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descr="watermark.jpg" id="3627" name="Google Shape;3627;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8" name="Google Shape;3628;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2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34" name="Google Shape;363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about the state of the art image detection algorithm known as YOLO (You Only Look Once).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can view an image and draw bounding boxes over what it </a:t>
            </a:r>
            <a:r>
              <a:rPr lang="en" sz="3000">
                <a:solidFill>
                  <a:srgbClr val="434343"/>
                </a:solidFill>
                <a:latin typeface="Montserrat"/>
                <a:ea typeface="Montserrat"/>
                <a:cs typeface="Montserrat"/>
                <a:sym typeface="Montserrat"/>
              </a:rPr>
              <a:t>perceives</a:t>
            </a:r>
            <a:r>
              <a:rPr lang="en" sz="3000">
                <a:solidFill>
                  <a:srgbClr val="434343"/>
                </a:solidFill>
                <a:latin typeface="Montserrat"/>
                <a:ea typeface="Montserrat"/>
                <a:cs typeface="Montserrat"/>
                <a:sym typeface="Montserrat"/>
              </a:rPr>
              <a:t> as identified classes.</a:t>
            </a:r>
            <a:endParaRPr sz="3000">
              <a:solidFill>
                <a:srgbClr val="434343"/>
              </a:solidFill>
              <a:latin typeface="Montserrat"/>
              <a:ea typeface="Montserrat"/>
              <a:cs typeface="Montserrat"/>
              <a:sym typeface="Montserrat"/>
            </a:endParaRPr>
          </a:p>
        </p:txBody>
      </p:sp>
      <p:pic>
        <p:nvPicPr>
          <p:cNvPr descr="watermark.jpg" id="3635" name="Google Shape;3635;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42" name="Google Shape;3642;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43" name="Google Shape;3643;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4" name="Google Shape;3644;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45" name="Google Shape;3645;p277"/>
          <p:cNvPicPr preferRelativeResize="0"/>
          <p:nvPr/>
        </p:nvPicPr>
        <p:blipFill>
          <a:blip r:embed="rId4">
            <a:alphaModFix/>
          </a:blip>
          <a:stretch>
            <a:fillRect/>
          </a:stretch>
        </p:blipFill>
        <p:spPr>
          <a:xfrm>
            <a:off x="2604074" y="1152475"/>
            <a:ext cx="4385951" cy="370312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2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1" name="Google Shape;3651;p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course we will be using version 3 of the YOLO Object Detection Algorithm, which further improves upon the original implementation in both speed and accuracy!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makes YOLO different than other detection algorithms?</a:t>
            </a:r>
            <a:endParaRPr sz="3000">
              <a:solidFill>
                <a:srgbClr val="434343"/>
              </a:solidFill>
              <a:latin typeface="Montserrat"/>
              <a:ea typeface="Montserrat"/>
              <a:cs typeface="Montserrat"/>
              <a:sym typeface="Montserrat"/>
            </a:endParaRPr>
          </a:p>
        </p:txBody>
      </p:sp>
      <p:pic>
        <p:nvPicPr>
          <p:cNvPr descr="watermark.jpg" id="3652" name="Google Shape;365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3" name="Google Shape;3653;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2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9" name="Google Shape;3659;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Prior detection systems repurpose classifiers or localizers to perform detection.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They apply the model to an image at multiple locations and scales. High scoring regions of the image are considered detections.</a:t>
            </a:r>
            <a:endParaRPr sz="3000">
              <a:solidFill>
                <a:srgbClr val="434343"/>
              </a:solidFill>
              <a:latin typeface="Montserrat"/>
              <a:ea typeface="Montserrat"/>
              <a:cs typeface="Montserrat"/>
              <a:sym typeface="Montserrat"/>
            </a:endParaRPr>
          </a:p>
        </p:txBody>
      </p:sp>
      <p:pic>
        <p:nvPicPr>
          <p:cNvPr descr="watermark.jpg" id="3660" name="Google Shape;3660;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1" name="Google Shape;3661;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2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67" name="Google Shape;3667;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uses a totally different approach. We apply a single neural network to the full image. This network divides the image into regions and predicts bounding boxes and probabilities for each region. These bounding boxes are weighted by the predicted probabilities.</a:t>
            </a:r>
            <a:endParaRPr sz="30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75" name="Google Shape;3675;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has several advantages over classifier-based systems.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looks at the whole image at test time so its predictions are informed by global context in the image.</a:t>
            </a:r>
            <a:endParaRPr sz="3000">
              <a:solidFill>
                <a:srgbClr val="434343"/>
              </a:solidFill>
              <a:latin typeface="Montserrat"/>
              <a:ea typeface="Montserrat"/>
              <a:cs typeface="Montserrat"/>
              <a:sym typeface="Montserrat"/>
            </a:endParaRPr>
          </a:p>
        </p:txBody>
      </p:sp>
      <p:pic>
        <p:nvPicPr>
          <p:cNvPr descr="watermark.jpg" id="3676" name="Google Shape;3676;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2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83" name="Google Shape;368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 It also makes predictions with a single network evaluation unlike systems like R-CNN which require thousands for a single image. This makes it extremely fast, more than 1000x faster than R-CNN and 100x faster than Fast R-CNN. </a:t>
            </a:r>
            <a:endParaRPr sz="3000">
              <a:solidFill>
                <a:srgbClr val="434343"/>
              </a:solidFill>
              <a:latin typeface="Montserrat"/>
              <a:ea typeface="Montserrat"/>
              <a:cs typeface="Montserrat"/>
              <a:sym typeface="Montserrat"/>
            </a:endParaRPr>
          </a:p>
        </p:txBody>
      </p:sp>
      <p:pic>
        <p:nvPicPr>
          <p:cNvPr descr="watermark.jpg" id="3684" name="Google Shape;3684;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5" name="Google Shape;3685;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2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91" name="Google Shape;3691;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2" name="Google Shape;3692;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93" name="Google Shape;3693;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 will load an already trained YOLO model and see how we can use it with either image or video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set up an easy to use notebook, you just need to download the model weights file!</a:t>
            </a:r>
            <a:endParaRPr sz="30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5" name="Google Shape;4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416" name="Google Shape;4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2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99" name="Google Shape;3699;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 for the full paper and more information!</a:t>
            </a:r>
            <a:endParaRPr sz="3000">
              <a:solidFill>
                <a:srgbClr val="434343"/>
              </a:solidFill>
              <a:latin typeface="Montserrat"/>
              <a:ea typeface="Montserrat"/>
              <a:cs typeface="Montserrat"/>
              <a:sym typeface="Montserrat"/>
            </a:endParaRPr>
          </a:p>
        </p:txBody>
      </p:sp>
      <p:pic>
        <p:nvPicPr>
          <p:cNvPr descr="watermark.jpg" id="3700" name="Google Shape;3700;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1" name="Google Shape;3701;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sp>
        <p:nvSpPr>
          <p:cNvPr id="3706" name="Google Shape;3706;p2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707" name="Google Shape;3707;p2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Implementation</a:t>
            </a:r>
            <a:endParaRPr/>
          </a:p>
        </p:txBody>
      </p:sp>
      <p:pic>
        <p:nvPicPr>
          <p:cNvPr descr="watermark.jpg" id="3708" name="Google Shape;3708;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9" name="Google Shape;370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2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15" name="Google Shape;3715;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implement YOLO v3 with Python.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be using an implementation of YOLO v3 that has been trained on the COCO dataset.</a:t>
            </a:r>
            <a:endParaRPr sz="3000">
              <a:solidFill>
                <a:srgbClr val="434343"/>
              </a:solidFill>
              <a:latin typeface="Montserrat"/>
              <a:ea typeface="Montserrat"/>
              <a:cs typeface="Montserrat"/>
              <a:sym typeface="Montserrat"/>
            </a:endParaRPr>
          </a:p>
        </p:txBody>
      </p:sp>
      <p:pic>
        <p:nvPicPr>
          <p:cNvPr descr="watermark.jpg" id="3716" name="Google Shape;3716;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7" name="Google Shape;371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2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23" name="Google Shape;3723;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COCO dataset has over 1.5 million object instances with 80 different object categories.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use a pre-trained model that has been trained on the COCO dataset and explore its capabilities.</a:t>
            </a:r>
            <a:endParaRPr sz="3000">
              <a:solidFill>
                <a:srgbClr val="434343"/>
              </a:solidFill>
              <a:latin typeface="Montserrat"/>
              <a:ea typeface="Montserrat"/>
              <a:cs typeface="Montserrat"/>
              <a:sym typeface="Montserrat"/>
            </a:endParaRPr>
          </a:p>
        </p:txBody>
      </p:sp>
      <p:pic>
        <p:nvPicPr>
          <p:cNvPr descr="watermark.jpg" id="3724" name="Google Shape;3724;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5" name="Google Shape;3725;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1" name="Google Shape;3731;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it would take many, many hours of training using a high end GPU to achieve a reasonable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of this, we will download the weights of the pre-trained network.</a:t>
            </a:r>
            <a:endParaRPr sz="3000">
              <a:solidFill>
                <a:srgbClr val="434343"/>
              </a:solidFill>
              <a:latin typeface="Montserrat"/>
              <a:ea typeface="Montserrat"/>
              <a:cs typeface="Montserrat"/>
              <a:sym typeface="Montserrat"/>
            </a:endParaRPr>
          </a:p>
        </p:txBody>
      </p:sp>
      <p:pic>
        <p:nvPicPr>
          <p:cNvPr descr="watermark.jpg" id="3732" name="Google Shape;3732;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9" name="Google Shape;3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network is hugely complex, meaning the actual </a:t>
            </a:r>
            <a:r>
              <a:rPr b="1" lang="en" sz="3000">
                <a:solidFill>
                  <a:srgbClr val="434343"/>
                </a:solidFill>
                <a:latin typeface="Montserrat"/>
                <a:ea typeface="Montserrat"/>
                <a:cs typeface="Montserrat"/>
                <a:sym typeface="Montserrat"/>
              </a:rPr>
              <a:t>h5</a:t>
            </a:r>
            <a:r>
              <a:rPr lang="en" sz="3000">
                <a:solidFill>
                  <a:srgbClr val="434343"/>
                </a:solidFill>
                <a:latin typeface="Montserrat"/>
                <a:ea typeface="Montserrat"/>
                <a:cs typeface="Montserrat"/>
                <a:sym typeface="Montserrat"/>
              </a:rPr>
              <a:t> file for the weights is over 200 MB!</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the resource link in this lecture to download the file (may take some time due to internet)</a:t>
            </a:r>
            <a:endParaRPr sz="3000">
              <a:solidFill>
                <a:srgbClr val="434343"/>
              </a:solidFill>
              <a:latin typeface="Montserrat"/>
              <a:ea typeface="Montserrat"/>
              <a:cs typeface="Montserrat"/>
              <a:sym typeface="Montserrat"/>
            </a:endParaRPr>
          </a:p>
        </p:txBody>
      </p:sp>
      <p:pic>
        <p:nvPicPr>
          <p:cNvPr descr="watermark.jpg" id="3740" name="Google Shape;3740;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2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47" name="Google Shape;3747;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you’ve downloaded the file, you will need to place it in the DATA directory of the YOLO folder.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have a created a notebook for you with easy to call functions.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you through this process.</a:t>
            </a:r>
            <a:endParaRPr sz="3000">
              <a:solidFill>
                <a:srgbClr val="434343"/>
              </a:solidFill>
              <a:latin typeface="Montserrat"/>
              <a:ea typeface="Montserrat"/>
              <a:cs typeface="Montserrat"/>
              <a:sym typeface="Montserrat"/>
            </a:endParaRPr>
          </a:p>
        </p:txBody>
      </p:sp>
      <p:pic>
        <p:nvPicPr>
          <p:cNvPr descr="watermark.jpg" id="3748" name="Google Shape;3748;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9" name="Google Shape;3749;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pic>
        <p:nvPicPr>
          <p:cNvPr id="3754" name="Google Shape;3754;p291"/>
          <p:cNvPicPr preferRelativeResize="0"/>
          <p:nvPr/>
        </p:nvPicPr>
        <p:blipFill>
          <a:blip r:embed="rId3">
            <a:alphaModFix/>
          </a:blip>
          <a:stretch>
            <a:fillRect/>
          </a:stretch>
        </p:blipFill>
        <p:spPr>
          <a:xfrm>
            <a:off x="1194825" y="1020888"/>
            <a:ext cx="6404362" cy="3628087"/>
          </a:xfrm>
          <a:prstGeom prst="rect">
            <a:avLst/>
          </a:prstGeom>
          <a:noFill/>
          <a:ln>
            <a:noFill/>
          </a:ln>
        </p:spPr>
      </p:pic>
      <p:sp>
        <p:nvSpPr>
          <p:cNvPr id="3755" name="Google Shape;3755;p291"/>
          <p:cNvSpPr/>
          <p:nvPr/>
        </p:nvSpPr>
        <p:spPr>
          <a:xfrm>
            <a:off x="2988050" y="1702175"/>
            <a:ext cx="2960400" cy="2192700"/>
          </a:xfrm>
          <a:prstGeom prst="rect">
            <a:avLst/>
          </a:prstGeom>
          <a:no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a:off x="2858525" y="1591150"/>
            <a:ext cx="3182400" cy="24051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a:off x="2756775" y="1489400"/>
            <a:ext cx="3404400" cy="26274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a:off x="2645750" y="1378375"/>
            <a:ext cx="3617100" cy="2849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a:off x="2507000" y="1285875"/>
            <a:ext cx="3848400" cy="3034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a:off x="2386725" y="1165625"/>
            <a:ext cx="4061100" cy="32562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3" name="Google Shape;423;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424" name="Google Shape;424;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1" name="Google Shape;431;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imagine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432" name="Google Shape;43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440" name="Google Shape;44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24" name="Google Shape;124;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Basics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MNIST Data Overview</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Convolutional Neural Network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CNN</a:t>
            </a:r>
            <a:endParaRPr sz="2900">
              <a:solidFill>
                <a:srgbClr val="434343"/>
              </a:solidFill>
              <a:latin typeface="Montserrat"/>
              <a:ea typeface="Montserrat"/>
              <a:cs typeface="Montserrat"/>
              <a:sym typeface="Montserrat"/>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47" name="Google Shape;447;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8" name="Google Shape;448;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9" name="Google Shape;449;p5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55" name="Google Shape;455;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7" name="Google Shape;457;p5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58" name="Google Shape;458;p5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59" name="Google Shape;459;p5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60" name="Google Shape;460;p55"/>
          <p:cNvCxnSpPr>
            <a:endCxn id="459"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66" name="Google Shape;4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7" name="Google Shape;467;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68" name="Google Shape;468;p5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69" name="Google Shape;469;p5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70" name="Google Shape;470;p5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71" name="Google Shape;471;p5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72" name="Google Shape;472;p5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73" name="Google Shape;473;p56"/>
          <p:cNvCxnSpPr>
            <a:endCxn id="47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79" name="Google Shape;479;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5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82" name="Google Shape;482;p5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83" name="Google Shape;483;p5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84" name="Google Shape;484;p5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5" name="Google Shape;485;p5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86" name="Google Shape;486;p57"/>
          <p:cNvCxnSpPr>
            <a:endCxn id="485"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487" name="Google Shape;487;p57"/>
          <p:cNvCxnSpPr>
            <a:stCxn id="485"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488" name="Google Shape;488;p5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9" name="Google Shape;489;p5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95" name="Google Shape;495;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6" name="Google Shape;496;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7" name="Google Shape;497;p5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98" name="Google Shape;498;p5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99" name="Google Shape;499;p5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00" name="Google Shape;500;p5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1" name="Google Shape;501;p5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02" name="Google Shape;502;p58"/>
          <p:cNvCxnSpPr>
            <a:endCxn id="501"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3" name="Google Shape;503;p58"/>
          <p:cNvCxnSpPr>
            <a:stCxn id="501"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04" name="Google Shape;504;p5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5" name="Google Shape;505;p5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06" name="Google Shape;506;p58"/>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507" name="Google Shape;507;p5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08" name="Google Shape;508;p58"/>
          <p:cNvCxnSpPr>
            <a:stCxn id="500" idx="3"/>
            <a:endCxn id="506"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9" name="Google Shape;509;p58"/>
          <p:cNvCxnSpPr>
            <a:stCxn id="504" idx="3"/>
            <a:endCxn id="506"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10" name="Google Shape;510;p58"/>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516" name="Google Shape;516;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7" name="Google Shape;517;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518" name="Google Shape;518;p59"/>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519" name="Google Shape;519;p59"/>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520" name="Google Shape;520;p59"/>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21" name="Google Shape;521;p59"/>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22" name="Google Shape;522;p59"/>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23" name="Google Shape;523;p59"/>
          <p:cNvCxnSpPr>
            <a:endCxn id="5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24" name="Google Shape;524;p59"/>
          <p:cNvCxnSpPr>
            <a:stCxn id="5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25" name="Google Shape;525;p59"/>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526" name="Google Shape;526;p59"/>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27" name="Google Shape;527;p59"/>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528" name="Google Shape;528;p59"/>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29" name="Google Shape;529;p59"/>
          <p:cNvCxnSpPr>
            <a:stCxn id="521" idx="3"/>
            <a:endCxn id="5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0" name="Google Shape;530;p59"/>
          <p:cNvCxnSpPr>
            <a:stCxn id="525" idx="3"/>
            <a:endCxn id="5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31" name="Google Shape;531;p59"/>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7" name="Google Shape;53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38" name="Google Shape;53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46" name="Google Shape;54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54" name="Google Shape;55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62" name="Google Shape;56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32" name="Google Shape;132;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on Custom Image Files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Understanding YOLO v3</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YOLO v3 with Python</a:t>
            </a:r>
            <a:endParaRPr sz="2900">
              <a:solidFill>
                <a:srgbClr val="434343"/>
              </a:solidFill>
              <a:latin typeface="Montserrat"/>
              <a:ea typeface="Montserrat"/>
              <a:cs typeface="Montserrat"/>
              <a:sym typeface="Montserrat"/>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 name="Google Shape;134;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570" name="Google Shape;57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1" name="Google Shape;57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578" name="Google Shape;57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9" name="Google Shape;57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5" name="Google Shape;58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586" name="Google Shape;58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7" name="Google Shape;58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3" name="Google Shape;59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594" name="Google Shape;59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5" name="Google Shape;59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1" name="Google Shape;60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602" name="Google Shape;60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3" name="Google Shape;60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9" name="Google Shape;60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0" name="Google Shape;61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1" name="Google Shape;61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8" name="Google Shape;61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9" name="Google Shape;61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5" name="Google Shape;625;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classification model to identify only the relevant data points.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 is defined as the number of true positives divided by the number of true positives plus the number of false positives. </a:t>
            </a:r>
            <a:endParaRPr sz="2900">
              <a:solidFill>
                <a:srgbClr val="434343"/>
              </a:solidFill>
              <a:latin typeface="Montserrat"/>
              <a:ea typeface="Montserrat"/>
              <a:cs typeface="Montserrat"/>
              <a:sym typeface="Montserrat"/>
            </a:endParaRPr>
          </a:p>
        </p:txBody>
      </p:sp>
      <p:pic>
        <p:nvPicPr>
          <p:cNvPr descr="watermark.jpg" id="626" name="Google Shape;62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7" name="Google Shape;62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3" name="Google Shape;633;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Often you have a trade-off between 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While recall expresses the ability to find all relevant instances in a dataset, precision expresses the proportion of the data points our model says was relevant actually were relevant.</a:t>
            </a:r>
            <a:endParaRPr sz="2900">
              <a:solidFill>
                <a:srgbClr val="434343"/>
              </a:solidFill>
              <a:latin typeface="Montserrat"/>
              <a:ea typeface="Montserrat"/>
              <a:cs typeface="Montserrat"/>
              <a:sym typeface="Montserrat"/>
            </a:endParaRPr>
          </a:p>
        </p:txBody>
      </p:sp>
      <p:pic>
        <p:nvPicPr>
          <p:cNvPr descr="watermark.jpg" id="634" name="Google Shape;63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5" name="Google Shape;63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1" name="Google Shape;641;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cases where we want to find an optimal blend of precision and recall we can combine the two metrics using what is called the F1 score.</a:t>
            </a:r>
            <a:endParaRPr sz="2900">
              <a:solidFill>
                <a:srgbClr val="434343"/>
              </a:solidFill>
              <a:latin typeface="Montserrat"/>
              <a:ea typeface="Montserrat"/>
              <a:cs typeface="Montserrat"/>
              <a:sym typeface="Montserrat"/>
            </a:endParaRPr>
          </a:p>
        </p:txBody>
      </p:sp>
      <p:pic>
        <p:nvPicPr>
          <p:cNvPr descr="watermark.jpg" id="642" name="Google Shape;64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3" name="Google Shape;64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ctrTitle"/>
          </p:nvPr>
        </p:nvSpPr>
        <p:spPr>
          <a:xfrm>
            <a:off x="311708" y="1148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Machine Learning Overview</a:t>
            </a:r>
            <a:endParaRPr b="1">
              <a:latin typeface="Montserrat"/>
              <a:ea typeface="Montserrat"/>
              <a:cs typeface="Montserrat"/>
              <a:sym typeface="Montserrat"/>
            </a:endParaRPr>
          </a:p>
        </p:txBody>
      </p:sp>
      <p:sp>
        <p:nvSpPr>
          <p:cNvPr id="140" name="Google Shape;140;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41" name="Google Shape;141;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 name="Google Shape;142;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9" name="Google Shape;649;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F1 score is the harmonic mean of precision and recall taking both metrics into account in the following equation:</a:t>
            </a:r>
            <a:endParaRPr sz="2900">
              <a:solidFill>
                <a:srgbClr val="434343"/>
              </a:solidFill>
              <a:latin typeface="Montserrat"/>
              <a:ea typeface="Montserrat"/>
              <a:cs typeface="Montserrat"/>
              <a:sym typeface="Montserrat"/>
            </a:endParaRPr>
          </a:p>
        </p:txBody>
      </p:sp>
      <p:pic>
        <p:nvPicPr>
          <p:cNvPr descr="watermark.jpg" id="650" name="Google Shape;650;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1" name="Google Shape;651;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2" name="Google Shape;652;p74"/>
          <p:cNvPicPr preferRelativeResize="0"/>
          <p:nvPr/>
        </p:nvPicPr>
        <p:blipFill>
          <a:blip r:embed="rId4">
            <a:alphaModFix/>
          </a:blip>
          <a:stretch>
            <a:fillRect/>
          </a:stretch>
        </p:blipFill>
        <p:spPr>
          <a:xfrm>
            <a:off x="2342075" y="3007279"/>
            <a:ext cx="4623350" cy="156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8" name="Google Shape;658;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use the harmonic mean instead of a simple average because it punishes extreme values.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classifier with a precision of 1.0 and a recall of 0.0 has a simple average of 0.5 but an F1 score of 0. </a:t>
            </a:r>
            <a:endParaRPr sz="2900">
              <a:solidFill>
                <a:srgbClr val="434343"/>
              </a:solidFill>
              <a:latin typeface="Montserrat"/>
              <a:ea typeface="Montserrat"/>
              <a:cs typeface="Montserrat"/>
              <a:sym typeface="Montserrat"/>
            </a:endParaRPr>
          </a:p>
        </p:txBody>
      </p:sp>
      <p:pic>
        <p:nvPicPr>
          <p:cNvPr descr="watermark.jpg" id="659" name="Google Shape;659;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0" name="Google Shape;660;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6" name="Google Shape;666;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view all out correctly classified versus incorrectly classified images in the form of a confusion matrix.</a:t>
            </a:r>
            <a:endParaRPr sz="2900">
              <a:solidFill>
                <a:srgbClr val="434343"/>
              </a:solidFill>
              <a:latin typeface="Montserrat"/>
              <a:ea typeface="Montserrat"/>
              <a:cs typeface="Montserrat"/>
              <a:sym typeface="Montserrat"/>
            </a:endParaRPr>
          </a:p>
        </p:txBody>
      </p:sp>
      <p:pic>
        <p:nvPicPr>
          <p:cNvPr descr="watermark.jpg" id="667" name="Google Shape;667;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8" name="Google Shape;668;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74" name="Google Shape;67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75" name="Google Shape;675;p7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76" name="Google Shape;676;p7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77" name="Google Shape;677;p7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78" name="Google Shape;678;p7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79" name="Google Shape;679;p7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80" name="Google Shape;680;p7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81" name="Google Shape;681;p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682" name="Google Shape;682;p77"/>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88" name="Google Shape;68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89" name="Google Shape;689;p7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90" name="Google Shape;690;p7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91" name="Google Shape;691;p7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92" name="Google Shape;692;p7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93" name="Google Shape;693;p7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94" name="Google Shape;694;p7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95" name="Google Shape;695;p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696" name="Google Shape;696;p78"/>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watermark.jpg" id="701" name="Google Shape;70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02" name="Google Shape;702;p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03" name="Google Shape;70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04" name="Google Shape;704;p7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05" name="Google Shape;705;p7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06" name="Google Shape;706;p7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07" name="Google Shape;707;p7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08" name="Google Shape;708;p7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09" name="Google Shape;709;p7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10" name="Google Shape;710;p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711" name="Google Shape;711;p7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watermark.jpg" id="716" name="Google Shape;716;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17" name="Google Shape;717;p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18" name="Google Shape;71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19" name="Google Shape;719;p8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20" name="Google Shape;720;p8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21" name="Google Shape;721;p8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22" name="Google Shape;722;p8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23" name="Google Shape;723;p8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24" name="Google Shape;724;p8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25" name="Google Shape;725;p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726" name="Google Shape;726;p8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727" name="Google Shape;727;p80"/>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728" name="Google Shape;728;p80"/>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watermark.jpg" id="733" name="Google Shape;73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4" name="Google Shape;734;p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35" name="Google Shape;73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36" name="Google Shape;736;p8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37" name="Google Shape;737;p8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38" name="Google Shape;738;p8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39" name="Google Shape;739;p8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40" name="Google Shape;740;p8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41" name="Google Shape;741;p8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42" name="Google Shape;742;p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43" name="Google Shape;743;p81"/>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44" name="Google Shape;744;p81"/>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watermark.jpg" id="749" name="Google Shape;749;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0" name="Google Shape;750;p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51" name="Google Shape;751;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52" name="Google Shape;752;p8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53" name="Google Shape;753;p8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54" name="Google Shape;754;p8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55" name="Google Shape;755;p8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56" name="Google Shape;756;p8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57" name="Google Shape;757;p8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58" name="Google Shape;758;p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59" name="Google Shape;759;p82"/>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60" name="Google Shape;760;p82"/>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watermark.jpg" id="765" name="Google Shape;76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66" name="Google Shape;766;p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67" name="Google Shape;767;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68" name="Google Shape;768;p8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69" name="Google Shape;769;p8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70" name="Google Shape;770;p8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71" name="Google Shape;771;p8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72" name="Google Shape;772;p8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73" name="Google Shape;773;p8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74" name="Google Shape;774;p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75" name="Google Shape;775;p83"/>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76" name="Google Shape;776;p83"/>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48" name="Google Shape;148;p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dive into Deep Learning, let’s work on understanding the general machine learning process we will be using.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specific case of machine learning we will be conducting is known as </a:t>
            </a:r>
            <a:r>
              <a:rPr b="1" lang="en" sz="2900">
                <a:solidFill>
                  <a:srgbClr val="434343"/>
                </a:solidFill>
                <a:latin typeface="Montserrat"/>
                <a:ea typeface="Montserrat"/>
                <a:cs typeface="Montserrat"/>
                <a:sym typeface="Montserrat"/>
              </a:rPr>
              <a:t>supervised learning</a:t>
            </a:r>
            <a:endParaRPr sz="2900">
              <a:solidFill>
                <a:srgbClr val="434343"/>
              </a:solidFill>
              <a:latin typeface="Montserrat"/>
              <a:ea typeface="Montserrat"/>
              <a:cs typeface="Montserrat"/>
              <a:sym typeface="Montserrat"/>
            </a:endParaRPr>
          </a:p>
        </p:txBody>
      </p:sp>
      <p:pic>
        <p:nvPicPr>
          <p:cNvPr descr="watermark.jpg" id="149" name="Google Shape;149;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 name="Google Shape;150;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watermark.jpg" id="781" name="Google Shape;781;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82" name="Google Shape;782;p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83" name="Google Shape;7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84" name="Google Shape;784;p8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85" name="Google Shape;785;p8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86" name="Google Shape;786;p8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87" name="Google Shape;787;p8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88" name="Google Shape;788;p8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89" name="Google Shape;789;p8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90" name="Google Shape;790;p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791" name="Google Shape;791;p84"/>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watermark.jpg" id="796" name="Google Shape;796;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97" name="Google Shape;797;p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98" name="Google Shape;798;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99" name="Google Shape;799;p8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800" name="Google Shape;800;p8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801" name="Google Shape;801;p8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802" name="Google Shape;802;p8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803" name="Google Shape;803;p8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804" name="Google Shape;804;p8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805" name="Google Shape;805;p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806" name="Google Shape;806;p8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training,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812" name="Google Shape;81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13" name="Google Shape;813;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4" name="Google Shape;814;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0" name="Google Shape;820;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821" name="Google Shape;82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2" name="Google Shape;82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8" name="Google Shape;828;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829" name="Google Shape;82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36" name="Google Shape;83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837" name="Google Shape;83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44" name="Google Shape;844;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845" name="Google Shape;84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6" name="Google Shape;84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52" name="Google Shape;852;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853" name="Google Shape;85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4" name="Google Shape;85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60" name="Google Shape;86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861" name="Google Shape;86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2" name="Google Shape;86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68" name="Google Shape;868;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9" name="Google Shape;869;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70" name="Google Shape;870;p93"/>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different students have different backgrounds in math, we will keep the mathematics behind the machine learning algorithms light.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 name="Google Shape;157;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 name="Google Shape;158;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76" name="Google Shape;876;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7" name="Google Shape;877;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8" name="Google Shape;878;p94"/>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79" name="Google Shape;879;p94"/>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80" name="Google Shape;880;p9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81" name="Google Shape;881;p94"/>
          <p:cNvCxnSpPr>
            <a:endCxn id="880"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87" name="Google Shape;88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9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90" name="Google Shape;890;p9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91" name="Google Shape;891;p95"/>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892" name="Google Shape;892;p95"/>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893" name="Google Shape;893;p9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94" name="Google Shape;894;p95"/>
          <p:cNvCxnSpPr>
            <a:endCxn id="89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00" name="Google Shape;9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1" name="Google Shape;901;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2" name="Google Shape;902;p9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03" name="Google Shape;903;p9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04" name="Google Shape;904;p9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05" name="Google Shape;905;p9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06" name="Google Shape;906;p9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07" name="Google Shape;907;p96"/>
          <p:cNvCxnSpPr>
            <a:endCxn id="906"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08" name="Google Shape;908;p96"/>
          <p:cNvCxnSpPr>
            <a:stCxn id="906"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09" name="Google Shape;909;p96"/>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10" name="Google Shape;910;p96"/>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16" name="Google Shape;9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7" name="Google Shape;9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8" name="Google Shape;918;p9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19" name="Google Shape;919;p9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20" name="Google Shape;920;p9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21" name="Google Shape;921;p9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2" name="Google Shape;922;p9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23" name="Google Shape;923;p97"/>
          <p:cNvCxnSpPr>
            <a:endCxn id="9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24" name="Google Shape;924;p97"/>
          <p:cNvCxnSpPr>
            <a:stCxn id="9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25" name="Google Shape;925;p9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6" name="Google Shape;926;p9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27" name="Google Shape;927;p97"/>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928" name="Google Shape;928;p97"/>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29" name="Google Shape;929;p97"/>
          <p:cNvCxnSpPr>
            <a:stCxn id="921" idx="3"/>
            <a:endCxn id="9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30" name="Google Shape;930;p97"/>
          <p:cNvCxnSpPr>
            <a:stCxn id="925" idx="3"/>
            <a:endCxn id="9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31" name="Google Shape;931;p97"/>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37" name="Google Shape;93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9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40" name="Google Shape;940;p9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41" name="Google Shape;941;p9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42" name="Google Shape;942;p9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43" name="Google Shape;943;p9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44" name="Google Shape;944;p98"/>
          <p:cNvCxnSpPr>
            <a:endCxn id="94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45" name="Google Shape;945;p98"/>
          <p:cNvCxnSpPr>
            <a:stCxn id="943"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46" name="Google Shape;946;p9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947" name="Google Shape;947;p9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48" name="Google Shape;948;p98"/>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949" name="Google Shape;949;p9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50" name="Google Shape;950;p98"/>
          <p:cNvCxnSpPr>
            <a:stCxn id="942" idx="3"/>
            <a:endCxn id="948"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51" name="Google Shape;951;p98"/>
          <p:cNvCxnSpPr>
            <a:stCxn id="946" idx="3"/>
            <a:endCxn id="948"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52" name="Google Shape;952;p98"/>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58" name="Google Shape;958;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59" name="Google Shape;959;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0" name="Google Shape;960;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66" name="Google Shape;966;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67" name="Google Shape;96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8" name="Google Shape;96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74" name="Google Shape;97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75" name="Google Shape;97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6" name="Google Shape;97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82" name="Google Shape;98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83" name="Google Shape;98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4" name="Google Shape;98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0" name="Google Shape;99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991" name="Google Shape;99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2" name="Google Shape;99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 name="Google Shape;16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great textbook on general machine learning is </a:t>
            </a:r>
            <a:r>
              <a:rPr b="1" lang="en" sz="3000">
                <a:solidFill>
                  <a:srgbClr val="434343"/>
                </a:solidFill>
                <a:latin typeface="Montserrat"/>
                <a:ea typeface="Montserrat"/>
                <a:cs typeface="Montserrat"/>
                <a:sym typeface="Montserrat"/>
              </a:rPr>
              <a:t>Introduction to Statistical Learning </a:t>
            </a:r>
            <a:r>
              <a:rPr lang="en" sz="3000">
                <a:solidFill>
                  <a:srgbClr val="434343"/>
                </a:solidFill>
                <a:latin typeface="Montserrat"/>
                <a:ea typeface="Montserrat"/>
                <a:cs typeface="Montserrat"/>
                <a:sym typeface="Montserrat"/>
              </a:rPr>
              <a:t>by Gareth James as a companion book.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It’s freely available online. Simply google search the title of the book.</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65" name="Google Shape;165;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 name="Google Shape;16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8" name="Google Shape;99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999" name="Google Shape;99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0" name="Google Shape;100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06" name="Google Shape;100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1007" name="Google Shape;100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14" name="Google Shape;1014;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1015" name="Google Shape;1015;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22" name="Google Shape;1022;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23" name="Google Shape;102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4" name="Google Shape;102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30" name="Google Shape;1030;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31" name="Google Shape;103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2" name="Google Shape;10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Deep Learning</a:t>
            </a:r>
            <a:endParaRPr b="1">
              <a:latin typeface="Montserrat"/>
              <a:ea typeface="Montserrat"/>
              <a:cs typeface="Montserrat"/>
              <a:sym typeface="Montserrat"/>
            </a:endParaRPr>
          </a:p>
        </p:txBody>
      </p:sp>
      <p:sp>
        <p:nvSpPr>
          <p:cNvPr id="1038" name="Google Shape;103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39" name="Google Shape;1039;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0" name="Google Shape;1040;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6" name="Google Shape;104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know enough terminology and theory to begin working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be using a data set of image </a:t>
            </a:r>
            <a:r>
              <a:rPr b="1" lang="en" sz="3000">
                <a:solidFill>
                  <a:srgbClr val="434343"/>
                </a:solidFill>
                <a:latin typeface="Montserrat"/>
                <a:ea typeface="Montserrat"/>
                <a:cs typeface="Montserrat"/>
                <a:sym typeface="Montserrat"/>
              </a:rPr>
              <a:t>features</a:t>
            </a:r>
            <a:r>
              <a:rPr lang="en" sz="3000">
                <a:solidFill>
                  <a:srgbClr val="434343"/>
                </a:solidFill>
                <a:latin typeface="Montserrat"/>
                <a:ea typeface="Montserrat"/>
                <a:cs typeface="Montserrat"/>
                <a:sym typeface="Montserrat"/>
              </a:rPr>
              <a:t> of counterfeit versus real bills.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learn about </a:t>
            </a:r>
            <a:r>
              <a:rPr b="1" lang="en" sz="3000">
                <a:solidFill>
                  <a:srgbClr val="434343"/>
                </a:solidFill>
                <a:latin typeface="Montserrat"/>
                <a:ea typeface="Montserrat"/>
                <a:cs typeface="Montserrat"/>
                <a:sym typeface="Montserrat"/>
              </a:rPr>
              <a:t>convolutional neural networks</a:t>
            </a:r>
            <a:r>
              <a:rPr lang="en" sz="3000">
                <a:solidFill>
                  <a:srgbClr val="434343"/>
                </a:solidFill>
                <a:latin typeface="Montserrat"/>
                <a:ea typeface="Montserrat"/>
                <a:cs typeface="Montserrat"/>
                <a:sym typeface="Montserrat"/>
              </a:rPr>
              <a:t> for handling image data directly!</a:t>
            </a:r>
            <a:endParaRPr sz="3000">
              <a:solidFill>
                <a:srgbClr val="434343"/>
              </a:solidFill>
              <a:latin typeface="Montserrat"/>
              <a:ea typeface="Montserrat"/>
              <a:cs typeface="Montserrat"/>
              <a:sym typeface="Montserrat"/>
            </a:endParaRPr>
          </a:p>
        </p:txBody>
      </p:sp>
      <p:pic>
        <p:nvPicPr>
          <p:cNvPr descr="watermark.jpg" id="1047" name="Google Shape;1047;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8" name="Google Shape;1048;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4" name="Google Shape;105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next series of lectures will cover: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and BackPropagation</a:t>
            </a:r>
            <a:endParaRPr sz="3000">
              <a:solidFill>
                <a:srgbClr val="434343"/>
              </a:solidFill>
              <a:latin typeface="Montserrat"/>
              <a:ea typeface="Montserrat"/>
              <a:cs typeface="Montserrat"/>
              <a:sym typeface="Montserrat"/>
            </a:endParaRPr>
          </a:p>
        </p:txBody>
      </p:sp>
      <p:pic>
        <p:nvPicPr>
          <p:cNvPr descr="watermark.jpg" id="1055" name="Google Shape;1055;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6" name="Google Shape;1056;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2" name="Google Shape;106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Keras will do all of this work for us on the back end with just a few simple line calls, but </a:t>
            </a:r>
            <a:r>
              <a:rPr lang="en" sz="3000">
                <a:solidFill>
                  <a:srgbClr val="434343"/>
                </a:solidFill>
                <a:latin typeface="Montserrat"/>
                <a:ea typeface="Montserrat"/>
                <a:cs typeface="Montserrat"/>
                <a:sym typeface="Montserrat"/>
              </a:rPr>
              <a:t>it's</a:t>
            </a:r>
            <a:r>
              <a:rPr lang="en" sz="3000">
                <a:solidFill>
                  <a:srgbClr val="434343"/>
                </a:solidFill>
                <a:latin typeface="Montserrat"/>
                <a:ea typeface="Montserrat"/>
                <a:cs typeface="Montserrat"/>
                <a:sym typeface="Montserrat"/>
              </a:rPr>
              <a:t> important to have an intuition for what is happening behind the </a:t>
            </a:r>
            <a:r>
              <a:rPr lang="en" sz="3000">
                <a:solidFill>
                  <a:srgbClr val="434343"/>
                </a:solidFill>
                <a:latin typeface="Montserrat"/>
                <a:ea typeface="Montserrat"/>
                <a:cs typeface="Montserrat"/>
                <a:sym typeface="Montserrat"/>
              </a:rPr>
              <a:t>scenes</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63" name="Google Shape;1063;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4" name="Google Shape;1064;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0" name="Google Shape;107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 keep in mind, the next series of lectures is just intuition and theory.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coding in the Keras Basics lecture!</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71" name="Google Shape;1071;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2" name="Google Shape;107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watermark.jpg" id="171" name="Google Shape;171;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2" name="Google Shape;172;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3" name="Google Shape;173;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4" name="Google Shape;174;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Machine Learning?</a:t>
            </a:r>
            <a:endParaRPr sz="3000">
              <a:solidFill>
                <a:srgbClr val="2A3990"/>
              </a:solidFill>
              <a:latin typeface="Montserrat"/>
              <a:ea typeface="Montserrat"/>
              <a:cs typeface="Montserrat"/>
              <a:sym typeface="Montserrat"/>
            </a:endParaRPr>
          </a:p>
        </p:txBody>
      </p:sp>
      <p:sp>
        <p:nvSpPr>
          <p:cNvPr id="175" name="Google Shape;175;p3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Machine learning is a method of data analysis that automates analytical model building.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Using algorithms that iteratively learn from data, machine learning allows computers to find hidden insights without being explicitly programmed where to look.</a:t>
            </a:r>
            <a:endParaRPr sz="2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8" name="Google Shape;107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launch straight into neural networks, we need to understand the individual components first, such as a single “neuron”.</a:t>
            </a:r>
            <a:endParaRPr sz="3000">
              <a:solidFill>
                <a:srgbClr val="434343"/>
              </a:solidFill>
              <a:latin typeface="Montserrat"/>
              <a:ea typeface="Montserrat"/>
              <a:cs typeface="Montserrat"/>
              <a:sym typeface="Montserrat"/>
            </a:endParaRPr>
          </a:p>
        </p:txBody>
      </p:sp>
      <p:pic>
        <p:nvPicPr>
          <p:cNvPr descr="watermark.jpg" id="1079" name="Google Shape;1079;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0" name="Google Shape;1080;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6" name="Google Shape;108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Artificial Neural Networks (ANN) actually have a basis in biology!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we can attempt to mimic biological neurons with an artificial neuron, known as a perceptron!</a:t>
            </a:r>
            <a:endParaRPr sz="3000">
              <a:solidFill>
                <a:srgbClr val="434343"/>
              </a:solidFill>
              <a:latin typeface="Montserrat"/>
              <a:ea typeface="Montserrat"/>
              <a:cs typeface="Montserrat"/>
              <a:sym typeface="Montserrat"/>
            </a:endParaRPr>
          </a:p>
        </p:txBody>
      </p:sp>
      <p:pic>
        <p:nvPicPr>
          <p:cNvPr descr="watermark.jpg" id="1087" name="Google Shape;1087;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8" name="Google Shape;108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4" name="Google Shape;1094;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biological neuron:</a:t>
            </a:r>
            <a:endParaRPr sz="3000">
              <a:solidFill>
                <a:srgbClr val="434343"/>
              </a:solidFill>
              <a:latin typeface="Montserrat"/>
              <a:ea typeface="Montserrat"/>
              <a:cs typeface="Montserrat"/>
              <a:sym typeface="Montserrat"/>
            </a:endParaRPr>
          </a:p>
        </p:txBody>
      </p:sp>
      <p:pic>
        <p:nvPicPr>
          <p:cNvPr descr="watermark.jpg" id="1095" name="Google Shape;1095;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6" name="Google Shape;1096;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7" name="Google Shape;1097;p116"/>
          <p:cNvSpPr/>
          <p:nvPr/>
        </p:nvSpPr>
        <p:spPr>
          <a:xfrm>
            <a:off x="1517500" y="2065800"/>
            <a:ext cx="2018350" cy="896475"/>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098" name="Google Shape;1098;p116"/>
          <p:cNvSpPr/>
          <p:nvPr/>
        </p:nvSpPr>
        <p:spPr>
          <a:xfrm>
            <a:off x="1512500" y="2311200"/>
            <a:ext cx="956575" cy="305500"/>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099" name="Google Shape;1099;p116"/>
          <p:cNvSpPr/>
          <p:nvPr/>
        </p:nvSpPr>
        <p:spPr>
          <a:xfrm flipH="1" rot="10800000">
            <a:off x="1484563" y="2962267"/>
            <a:ext cx="2013304" cy="6489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0" name="Google Shape;1100;p116"/>
          <p:cNvSpPr/>
          <p:nvPr/>
        </p:nvSpPr>
        <p:spPr>
          <a:xfrm flipH="1" rot="10800000">
            <a:off x="1479575" y="3212438"/>
            <a:ext cx="954184" cy="22115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1" name="Google Shape;1101;p116"/>
          <p:cNvSpPr/>
          <p:nvPr/>
        </p:nvSpPr>
        <p:spPr>
          <a:xfrm flipH="1" rot="10800000">
            <a:off x="1452560" y="2962313"/>
            <a:ext cx="2083341" cy="1557536"/>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2" name="Google Shape;1102;p116"/>
          <p:cNvSpPr/>
          <p:nvPr/>
        </p:nvSpPr>
        <p:spPr>
          <a:xfrm flipH="1" rot="10800000">
            <a:off x="1247050" y="3999008"/>
            <a:ext cx="1187684" cy="9449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3" name="Google Shape;1103;p116"/>
          <p:cNvSpPr/>
          <p:nvPr/>
        </p:nvSpPr>
        <p:spPr>
          <a:xfrm rot="10800000">
            <a:off x="5019676" y="2852612"/>
            <a:ext cx="2107965" cy="8091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4" name="Google Shape;1104;p116"/>
          <p:cNvSpPr/>
          <p:nvPr/>
        </p:nvSpPr>
        <p:spPr>
          <a:xfrm rot="10800000">
            <a:off x="5829597" y="3192062"/>
            <a:ext cx="1360728" cy="49063"/>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5" name="Google Shape;1105;p116"/>
          <p:cNvSpPr/>
          <p:nvPr/>
        </p:nvSpPr>
        <p:spPr>
          <a:xfrm>
            <a:off x="3425675" y="2364288"/>
            <a:ext cx="1637700" cy="1187100"/>
          </a:xfrm>
          <a:prstGeom prst="ellipse">
            <a:avLst/>
          </a:prstGeom>
          <a:solidFill>
            <a:srgbClr val="EAD1DC"/>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6"/>
          <p:cNvSpPr txBox="1"/>
          <p:nvPr/>
        </p:nvSpPr>
        <p:spPr>
          <a:xfrm>
            <a:off x="5654350" y="2555125"/>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Axon </a:t>
            </a:r>
            <a:endParaRPr sz="3000">
              <a:latin typeface="Montserrat"/>
              <a:ea typeface="Montserrat"/>
              <a:cs typeface="Montserrat"/>
              <a:sym typeface="Montserrat"/>
            </a:endParaRPr>
          </a:p>
        </p:txBody>
      </p:sp>
      <p:sp>
        <p:nvSpPr>
          <p:cNvPr id="1107" name="Google Shape;1107;p116"/>
          <p:cNvSpPr txBox="1"/>
          <p:nvPr/>
        </p:nvSpPr>
        <p:spPr>
          <a:xfrm>
            <a:off x="3723325" y="2616700"/>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Body</a:t>
            </a:r>
            <a:endParaRPr sz="3000">
              <a:latin typeface="Montserrat"/>
              <a:ea typeface="Montserrat"/>
              <a:cs typeface="Montserrat"/>
              <a:sym typeface="Montserrat"/>
            </a:endParaRPr>
          </a:p>
        </p:txBody>
      </p:sp>
      <p:sp>
        <p:nvSpPr>
          <p:cNvPr id="1108" name="Google Shape;1108;p116"/>
          <p:cNvSpPr txBox="1"/>
          <p:nvPr/>
        </p:nvSpPr>
        <p:spPr>
          <a:xfrm>
            <a:off x="-76212" y="2652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Dendrites</a:t>
            </a:r>
            <a:endParaRPr sz="30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4" name="Google Shape;1114;p11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artificial neuron also has inputs and outputs!</a:t>
            </a:r>
            <a:endParaRPr sz="3000">
              <a:solidFill>
                <a:srgbClr val="434343"/>
              </a:solidFill>
              <a:latin typeface="Montserrat"/>
              <a:ea typeface="Montserrat"/>
              <a:cs typeface="Montserrat"/>
              <a:sym typeface="Montserrat"/>
            </a:endParaRPr>
          </a:p>
        </p:txBody>
      </p:sp>
      <p:pic>
        <p:nvPicPr>
          <p:cNvPr descr="watermark.jpg" id="1115" name="Google Shape;111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6" name="Google Shape;111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17" name="Google Shape;1117;p11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11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19" name="Google Shape;1119;p11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117"/>
          <p:cNvCxnSpPr>
            <a:endCxn id="111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21" name="Google Shape;1121;p11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22" name="Google Shape;1122;p11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23" name="Google Shape;1123;p117"/>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11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simple model is known as a perceptron.</a:t>
            </a:r>
            <a:endParaRPr sz="3000">
              <a:solidFill>
                <a:srgbClr val="434343"/>
              </a:solidFill>
              <a:latin typeface="Montserrat"/>
              <a:ea typeface="Montserrat"/>
              <a:cs typeface="Montserrat"/>
              <a:sym typeface="Montserrat"/>
            </a:endParaRPr>
          </a:p>
        </p:txBody>
      </p:sp>
      <p:pic>
        <p:nvPicPr>
          <p:cNvPr descr="watermark.jpg" id="1130" name="Google Shape;113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1" name="Google Shape;113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32" name="Google Shape;1132;p11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1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34" name="Google Shape;1134;p11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35" name="Google Shape;1135;p118"/>
          <p:cNvCxnSpPr>
            <a:endCxn id="11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11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37" name="Google Shape;1137;p11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38" name="Google Shape;1138;p11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4" name="Google Shape;1144;p11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Simple example of how it can work.</a:t>
            </a:r>
            <a:endParaRPr sz="3000">
              <a:solidFill>
                <a:srgbClr val="434343"/>
              </a:solidFill>
              <a:latin typeface="Montserrat"/>
              <a:ea typeface="Montserrat"/>
              <a:cs typeface="Montserrat"/>
              <a:sym typeface="Montserrat"/>
            </a:endParaRPr>
          </a:p>
        </p:txBody>
      </p:sp>
      <p:pic>
        <p:nvPicPr>
          <p:cNvPr descr="watermark.jpg" id="1145" name="Google Shape;1145;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6" name="Google Shape;1146;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47" name="Google Shape;1147;p11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1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49" name="Google Shape;1149;p11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50" name="Google Shape;1150;p119"/>
          <p:cNvCxnSpPr>
            <a:endCxn id="114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51" name="Google Shape;1151;p11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52" name="Google Shape;1152;p11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53" name="Google Shape;1153;p11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9" name="Google Shape;1159;p12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have two inputs and an output</a:t>
            </a:r>
            <a:endParaRPr sz="3000">
              <a:solidFill>
                <a:srgbClr val="434343"/>
              </a:solidFill>
              <a:latin typeface="Montserrat"/>
              <a:ea typeface="Montserrat"/>
              <a:cs typeface="Montserrat"/>
              <a:sym typeface="Montserrat"/>
            </a:endParaRPr>
          </a:p>
        </p:txBody>
      </p:sp>
      <p:pic>
        <p:nvPicPr>
          <p:cNvPr descr="watermark.jpg" id="1160" name="Google Shape;1160;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1" name="Google Shape;1161;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62" name="Google Shape;1162;p12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12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64" name="Google Shape;1164;p12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65" name="Google Shape;1165;p120"/>
          <p:cNvCxnSpPr>
            <a:endCxn id="116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66" name="Google Shape;1166;p12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67" name="Google Shape;1167;p12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68" name="Google Shape;1168;p120"/>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4" name="Google Shape;1174;p12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will be values of features</a:t>
            </a:r>
            <a:endParaRPr sz="3000">
              <a:solidFill>
                <a:srgbClr val="434343"/>
              </a:solidFill>
              <a:latin typeface="Montserrat"/>
              <a:ea typeface="Montserrat"/>
              <a:cs typeface="Montserrat"/>
              <a:sym typeface="Montserrat"/>
            </a:endParaRPr>
          </a:p>
        </p:txBody>
      </p:sp>
      <p:pic>
        <p:nvPicPr>
          <p:cNvPr descr="watermark.jpg" id="1175" name="Google Shape;1175;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77" name="Google Shape;1177;p12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79" name="Google Shape;1179;p12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80" name="Google Shape;1180;p121"/>
          <p:cNvCxnSpPr>
            <a:endCxn id="117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81" name="Google Shape;1181;p12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82" name="Google Shape;1182;p12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83" name="Google Shape;1183;p121"/>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184" name="Google Shape;1184;p121"/>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185" name="Google Shape;1185;p121"/>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1" name="Google Shape;1191;p12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multiplied by a weight</a:t>
            </a:r>
            <a:endParaRPr sz="3000">
              <a:solidFill>
                <a:srgbClr val="434343"/>
              </a:solidFill>
              <a:latin typeface="Montserrat"/>
              <a:ea typeface="Montserrat"/>
              <a:cs typeface="Montserrat"/>
              <a:sym typeface="Montserrat"/>
            </a:endParaRPr>
          </a:p>
        </p:txBody>
      </p:sp>
      <p:pic>
        <p:nvPicPr>
          <p:cNvPr descr="watermark.jpg" id="1192" name="Google Shape;1192;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3" name="Google Shape;1193;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94" name="Google Shape;1194;p12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2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96" name="Google Shape;1196;p12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97" name="Google Shape;1197;p122"/>
          <p:cNvCxnSpPr>
            <a:endCxn id="1194"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98" name="Google Shape;1198;p12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99" name="Google Shape;1199;p12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00" name="Google Shape;1200;p122"/>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01" name="Google Shape;1201;p122"/>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02" name="Google Shape;1202;p122"/>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03" name="Google Shape;1203;p122"/>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04" name="Google Shape;1204;p122"/>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0" name="Google Shape;1210;p12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11" name="Google Shape;1211;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2" name="Google Shape;1212;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13" name="Google Shape;1213;p12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12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2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23"/>
          <p:cNvCxnSpPr>
            <a:endCxn id="121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17" name="Google Shape;1217;p12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18" name="Google Shape;1218;p12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19" name="Google Shape;1219;p123"/>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20" name="Google Shape;1220;p123"/>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21" name="Google Shape;1221;p123"/>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22" name="Google Shape;1222;p123"/>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23" name="Google Shape;1223;p123"/>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